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2" r:id="rId2"/>
    <p:sldId id="276" r:id="rId3"/>
    <p:sldId id="292" r:id="rId4"/>
    <p:sldId id="285" r:id="rId5"/>
    <p:sldId id="293" r:id="rId6"/>
    <p:sldId id="294" r:id="rId7"/>
    <p:sldId id="295" r:id="rId8"/>
    <p:sldId id="297" r:id="rId9"/>
    <p:sldId id="298" r:id="rId10"/>
    <p:sldId id="287" r:id="rId11"/>
    <p:sldId id="299" r:id="rId12"/>
  </p:sldIdLst>
  <p:sldSz cx="14630400" cy="8229600"/>
  <p:notesSz cx="14630400" cy="822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4782"/>
  </p:normalViewPr>
  <p:slideViewPr>
    <p:cSldViewPr>
      <p:cViewPr varScale="1">
        <p:scale>
          <a:sx n="54" d="100"/>
          <a:sy n="54" d="100"/>
        </p:scale>
        <p:origin x="816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A317C-EDA2-624E-933A-CB7944A956D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0FA7C-14F1-2D40-ABCC-DC1A4893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8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0FA7C-14F1-2D40-ABCC-DC1A48934D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99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0FA7C-14F1-2D40-ABCC-DC1A48934D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0FA7C-14F1-2D40-ABCC-DC1A48934D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3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0FA7C-14F1-2D40-ABCC-DC1A48934D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4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0FA7C-14F1-2D40-ABCC-DC1A48934D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7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0FA7C-14F1-2D40-ABCC-DC1A48934D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1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0FA7C-14F1-2D40-ABCC-DC1A48934D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0FA7C-14F1-2D40-ABCC-DC1A48934D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5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0FA7C-14F1-2D40-ABCC-DC1A48934D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34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0FA7C-14F1-2D40-ABCC-DC1A48934D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12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0FA7C-14F1-2D40-ABCC-DC1A48934D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3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D5A59"/>
                </a:solidFill>
                <a:latin typeface="Gotham-Book"/>
                <a:cs typeface="Gotham-Book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b="1" spc="-5" dirty="0">
                <a:solidFill>
                  <a:srgbClr val="BD173D"/>
                </a:solidFill>
                <a:latin typeface="Gotham"/>
                <a:cs typeface="Gotham"/>
              </a:rPr>
              <a:t>‹#›</a:t>
            </a:fld>
            <a:r>
              <a:rPr b="1" spc="10" dirty="0">
                <a:solidFill>
                  <a:srgbClr val="BD173D"/>
                </a:solidFill>
                <a:latin typeface="Gotham"/>
                <a:cs typeface="Gotham"/>
              </a:rPr>
              <a:t> </a:t>
            </a:r>
            <a:r>
              <a:rPr dirty="0">
                <a:solidFill>
                  <a:srgbClr val="AEACAC"/>
                </a:solidFill>
              </a:rPr>
              <a:t>|</a:t>
            </a:r>
            <a:r>
              <a:rPr spc="-15" dirty="0">
                <a:solidFill>
                  <a:srgbClr val="AEACAC"/>
                </a:solidFill>
              </a:rPr>
              <a:t> </a:t>
            </a:r>
            <a:r>
              <a:rPr spc="-5" dirty="0"/>
              <a:t>AAC&amp;U</a:t>
            </a:r>
            <a:r>
              <a:rPr spc="-15" dirty="0"/>
              <a:t> </a:t>
            </a:r>
            <a:r>
              <a:rPr spc="-5" dirty="0"/>
              <a:t>WEBINAR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Caslon-Semibold"/>
                <a:cs typeface="ACaslon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D5A59"/>
                </a:solidFill>
                <a:latin typeface="Gotham-Book"/>
                <a:cs typeface="Gotham-Book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b="1" spc="-5" dirty="0">
                <a:solidFill>
                  <a:srgbClr val="BD173D"/>
                </a:solidFill>
                <a:latin typeface="Gotham"/>
                <a:cs typeface="Gotham"/>
              </a:rPr>
              <a:t>‹#›</a:t>
            </a:fld>
            <a:r>
              <a:rPr b="1" spc="10" dirty="0">
                <a:solidFill>
                  <a:srgbClr val="BD173D"/>
                </a:solidFill>
                <a:latin typeface="Gotham"/>
                <a:cs typeface="Gotham"/>
              </a:rPr>
              <a:t> </a:t>
            </a:r>
            <a:r>
              <a:rPr dirty="0">
                <a:solidFill>
                  <a:srgbClr val="AEACAC"/>
                </a:solidFill>
              </a:rPr>
              <a:t>|</a:t>
            </a:r>
            <a:r>
              <a:rPr spc="-15" dirty="0">
                <a:solidFill>
                  <a:srgbClr val="AEACAC"/>
                </a:solidFill>
              </a:rPr>
              <a:t> </a:t>
            </a:r>
            <a:r>
              <a:rPr spc="-5" dirty="0"/>
              <a:t>AAC&amp;U</a:t>
            </a:r>
            <a:r>
              <a:rPr spc="-15" dirty="0"/>
              <a:t> </a:t>
            </a:r>
            <a:r>
              <a:rPr spc="-5" dirty="0"/>
              <a:t>WEBINAR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Caslon-Semibold"/>
                <a:cs typeface="ACaslon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D5A59"/>
                </a:solidFill>
                <a:latin typeface="Gotham-Book"/>
                <a:cs typeface="Gotham-Book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b="1" spc="-5" dirty="0">
                <a:solidFill>
                  <a:srgbClr val="BD173D"/>
                </a:solidFill>
                <a:latin typeface="Gotham"/>
                <a:cs typeface="Gotham"/>
              </a:rPr>
              <a:t>‹#›</a:t>
            </a:fld>
            <a:r>
              <a:rPr b="1" spc="10" dirty="0">
                <a:solidFill>
                  <a:srgbClr val="BD173D"/>
                </a:solidFill>
                <a:latin typeface="Gotham"/>
                <a:cs typeface="Gotham"/>
              </a:rPr>
              <a:t> </a:t>
            </a:r>
            <a:r>
              <a:rPr dirty="0">
                <a:solidFill>
                  <a:srgbClr val="AEACAC"/>
                </a:solidFill>
              </a:rPr>
              <a:t>|</a:t>
            </a:r>
            <a:r>
              <a:rPr spc="-15" dirty="0">
                <a:solidFill>
                  <a:srgbClr val="AEACAC"/>
                </a:solidFill>
              </a:rPr>
              <a:t> </a:t>
            </a:r>
            <a:r>
              <a:rPr spc="-5" dirty="0"/>
              <a:t>AAC&amp;U</a:t>
            </a:r>
            <a:r>
              <a:rPr spc="-15" dirty="0"/>
              <a:t> </a:t>
            </a:r>
            <a:r>
              <a:rPr spc="-5" dirty="0"/>
              <a:t>WEBINAR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Caslon-Semibold"/>
                <a:cs typeface="ACaslon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D5A59"/>
                </a:solidFill>
                <a:latin typeface="Gotham-Book"/>
                <a:cs typeface="Gotham-Book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b="1" spc="-5" dirty="0">
                <a:solidFill>
                  <a:srgbClr val="BD173D"/>
                </a:solidFill>
                <a:latin typeface="Gotham"/>
                <a:cs typeface="Gotham"/>
              </a:rPr>
              <a:t>‹#›</a:t>
            </a:fld>
            <a:r>
              <a:rPr b="1" spc="10" dirty="0">
                <a:solidFill>
                  <a:srgbClr val="BD173D"/>
                </a:solidFill>
                <a:latin typeface="Gotham"/>
                <a:cs typeface="Gotham"/>
              </a:rPr>
              <a:t> </a:t>
            </a:r>
            <a:r>
              <a:rPr dirty="0">
                <a:solidFill>
                  <a:srgbClr val="AEACAC"/>
                </a:solidFill>
              </a:rPr>
              <a:t>|</a:t>
            </a:r>
            <a:r>
              <a:rPr spc="-15" dirty="0">
                <a:solidFill>
                  <a:srgbClr val="AEACAC"/>
                </a:solidFill>
              </a:rPr>
              <a:t> </a:t>
            </a:r>
            <a:r>
              <a:rPr spc="-5" dirty="0"/>
              <a:t>AAC&amp;U</a:t>
            </a:r>
            <a:r>
              <a:rPr spc="-15" dirty="0"/>
              <a:t> </a:t>
            </a:r>
            <a:r>
              <a:rPr spc="-5" dirty="0"/>
              <a:t>WEBINAR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D5A59"/>
                </a:solidFill>
                <a:latin typeface="Gotham-Book"/>
                <a:cs typeface="Gotham-Book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b="1" spc="-5" dirty="0">
                <a:solidFill>
                  <a:srgbClr val="BD173D"/>
                </a:solidFill>
                <a:latin typeface="Gotham"/>
                <a:cs typeface="Gotham"/>
              </a:rPr>
              <a:t>‹#›</a:t>
            </a:fld>
            <a:r>
              <a:rPr b="1" spc="10" dirty="0">
                <a:solidFill>
                  <a:srgbClr val="BD173D"/>
                </a:solidFill>
                <a:latin typeface="Gotham"/>
                <a:cs typeface="Gotham"/>
              </a:rPr>
              <a:t> </a:t>
            </a:r>
            <a:r>
              <a:rPr dirty="0">
                <a:solidFill>
                  <a:srgbClr val="AEACAC"/>
                </a:solidFill>
              </a:rPr>
              <a:t>|</a:t>
            </a:r>
            <a:r>
              <a:rPr spc="-15" dirty="0">
                <a:solidFill>
                  <a:srgbClr val="AEACAC"/>
                </a:solidFill>
              </a:rPr>
              <a:t> </a:t>
            </a:r>
            <a:r>
              <a:rPr spc="-5" dirty="0"/>
              <a:t>AAC&amp;U</a:t>
            </a:r>
            <a:r>
              <a:rPr spc="-15" dirty="0"/>
              <a:t> </a:t>
            </a:r>
            <a:r>
              <a:rPr spc="-5" dirty="0"/>
              <a:t>WEBINAR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3100" y="500633"/>
            <a:ext cx="13284200" cy="182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Caslon-Semibold"/>
                <a:cs typeface="ACaslon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800" y="3314700"/>
            <a:ext cx="13258800" cy="365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7700" y="7514031"/>
            <a:ext cx="2119630" cy="22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5D5A59"/>
                </a:solidFill>
                <a:latin typeface="Gotham-Book"/>
                <a:cs typeface="Gotham-Book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b="1" spc="-5" dirty="0">
                <a:solidFill>
                  <a:srgbClr val="BD173D"/>
                </a:solidFill>
                <a:latin typeface="Gotham"/>
                <a:cs typeface="Gotham"/>
              </a:rPr>
              <a:t>‹#›</a:t>
            </a:fld>
            <a:r>
              <a:rPr b="1" spc="10" dirty="0">
                <a:solidFill>
                  <a:srgbClr val="BD173D"/>
                </a:solidFill>
                <a:latin typeface="Gotham"/>
                <a:cs typeface="Gotham"/>
              </a:rPr>
              <a:t> </a:t>
            </a:r>
            <a:r>
              <a:rPr dirty="0">
                <a:solidFill>
                  <a:srgbClr val="AEACAC"/>
                </a:solidFill>
              </a:rPr>
              <a:t>|</a:t>
            </a:r>
            <a:r>
              <a:rPr spc="-15" dirty="0">
                <a:solidFill>
                  <a:srgbClr val="AEACAC"/>
                </a:solidFill>
              </a:rPr>
              <a:t> </a:t>
            </a:r>
            <a:r>
              <a:rPr spc="-5" dirty="0"/>
              <a:t>AAC&amp;U</a:t>
            </a:r>
            <a:r>
              <a:rPr spc="-15" dirty="0"/>
              <a:t> </a:t>
            </a:r>
            <a:r>
              <a:rPr spc="-5" dirty="0"/>
              <a:t>WEBINAR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C9DC000-A1F6-334B-B56B-D6CE179D2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9" y="0"/>
            <a:ext cx="14630400" cy="82296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85800" y="2057400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3100" y="640080"/>
            <a:ext cx="132715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4400" dirty="0" smtClean="0"/>
              <a:t>Removing the Constraints that Limit Experiential Learning as a Catalyst for Global Impact</a:t>
            </a:r>
            <a:endParaRPr lang="en-US" sz="4400" dirty="0"/>
          </a:p>
        </p:txBody>
      </p:sp>
      <p:sp>
        <p:nvSpPr>
          <p:cNvPr id="9" name="object 9"/>
          <p:cNvSpPr/>
          <p:nvPr/>
        </p:nvSpPr>
        <p:spPr>
          <a:xfrm>
            <a:off x="685800" y="7318375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5800" y="2672542"/>
            <a:ext cx="12877800" cy="1883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4000" b="1" dirty="0" smtClean="0">
                <a:solidFill>
                  <a:schemeClr val="accent3"/>
                </a:solidFill>
                <a:latin typeface="ACaslon-Semibold"/>
                <a:cs typeface="ACaslon-Semibold"/>
              </a:rPr>
              <a:t>A  HEDs Up Session for the AAC&amp;U Annual Meeting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3200" dirty="0">
                <a:solidFill>
                  <a:schemeClr val="accent3"/>
                </a:solidFill>
                <a:latin typeface="ACaslon-Semibold"/>
                <a:cs typeface="ACaslon-Semibold"/>
              </a:rPr>
              <a:t>Global and Civic Learning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n-US" sz="3600" b="1" dirty="0" smtClean="0">
              <a:solidFill>
                <a:schemeClr val="accent3"/>
              </a:solidFill>
              <a:latin typeface="ACaslon-Semibold"/>
              <a:cs typeface="ACaslon-Semibold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15DB836E-46DF-BD41-86BB-613A11DDE38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382000" y="7514031"/>
            <a:ext cx="5562600" cy="24686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chemeClr val="bg1"/>
                </a:solidFill>
              </a:rPr>
              <a:t>AAC&amp;U</a:t>
            </a:r>
            <a:r>
              <a:rPr sz="1600" spc="-15" dirty="0">
                <a:solidFill>
                  <a:schemeClr val="bg1"/>
                </a:solidFill>
              </a:rPr>
              <a:t> </a:t>
            </a:r>
            <a:r>
              <a:rPr lang="en-US" sz="1600" spc="-5" dirty="0">
                <a:solidFill>
                  <a:schemeClr val="bg1"/>
                </a:solidFill>
              </a:rPr>
              <a:t>2022 ANNUAL MEETING</a:t>
            </a:r>
            <a:r>
              <a:rPr lang="en-US" sz="1600" b="1" spc="-5" dirty="0">
                <a:solidFill>
                  <a:schemeClr val="bg1"/>
                </a:solidFill>
                <a:latin typeface="Gotham"/>
                <a:cs typeface="Gotham"/>
              </a:rPr>
              <a:t> </a:t>
            </a:r>
            <a:r>
              <a:rPr lang="en-US" sz="1600" dirty="0">
                <a:solidFill>
                  <a:srgbClr val="AEACAC"/>
                </a:solidFill>
              </a:rPr>
              <a:t>|</a:t>
            </a:r>
            <a:r>
              <a:rPr lang="en-US" sz="1600" spc="-15" dirty="0">
                <a:solidFill>
                  <a:srgbClr val="AEACAC"/>
                </a:solidFill>
              </a:rPr>
              <a:t> </a:t>
            </a:r>
            <a:fld id="{81D60167-4931-47E6-BA6A-407CBD079E47}" type="slidenum">
              <a:rPr sz="1600" b="1" spc="-5" smtClean="0">
                <a:solidFill>
                  <a:srgbClr val="BD173D"/>
                </a:solidFill>
                <a:latin typeface="Gotham"/>
                <a:cs typeface="Gotham"/>
              </a:rPr>
              <a:pPr marL="38100" algn="r">
                <a:lnSpc>
                  <a:spcPct val="100000"/>
                </a:lnSpc>
                <a:spcBef>
                  <a:spcPts val="5"/>
                </a:spcBef>
              </a:pPr>
              <a:t>1</a:t>
            </a:fld>
            <a:endParaRPr sz="1600" spc="-5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D1C4D8-EADA-E84D-A771-42E5A346C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7543800"/>
            <a:ext cx="3505200" cy="19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F53F7C-05B5-924B-867B-D51168BB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412" y="-381000"/>
            <a:ext cx="6858000" cy="82296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85800" y="7318375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6350">
            <a:solidFill>
              <a:srgbClr val="5D5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3400" y="215081"/>
            <a:ext cx="132715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 smtClean="0">
                <a:solidFill>
                  <a:schemeClr val="tx1"/>
                </a:solidFill>
                <a:latin typeface="Gotham"/>
                <a:cs typeface="Gotham"/>
              </a:rPr>
              <a:t>OUR MODEL ALSO SUPPORTS TRADITIONAL  PRIORITIES &amp; METRICS</a:t>
            </a:r>
            <a:r>
              <a:rPr lang="en-US" sz="3200" spc="-5" dirty="0" smtClean="0">
                <a:latin typeface="Gotham"/>
                <a:cs typeface="Gotham"/>
              </a:rPr>
              <a:t>RESOURCEALENT </a:t>
            </a:r>
            <a:r>
              <a:rPr lang="en-US" sz="4000" spc="-5" dirty="0">
                <a:latin typeface="Gotham"/>
                <a:cs typeface="Gotham"/>
              </a:rPr>
              <a:t>IS A RENEWABLE RESOURCE</a:t>
            </a:r>
            <a:endParaRPr sz="4000" dirty="0">
              <a:latin typeface="Gotham"/>
              <a:cs typeface="Gotha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800" y="1377950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3100" y="2172694"/>
            <a:ext cx="62992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b="1" spc="-20" dirty="0" smtClean="0">
                <a:solidFill>
                  <a:srgbClr val="00A89C"/>
                </a:solidFill>
                <a:latin typeface="ACaslon-Semibold"/>
                <a:cs typeface="ACaslon-Semibold"/>
              </a:rPr>
              <a:t> </a:t>
            </a:r>
            <a:endParaRPr lang="en-US" sz="3500" b="1" spc="-20" dirty="0">
              <a:solidFill>
                <a:srgbClr val="00A89C"/>
              </a:solidFill>
              <a:latin typeface="ACaslon-Semibold"/>
              <a:cs typeface="ACaslon-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1809" y="1863779"/>
            <a:ext cx="12259235" cy="5893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Since launching Portal in 2019, over 1,000 students have engaged, revealing:</a:t>
            </a:r>
          </a:p>
          <a:p>
            <a:pPr marL="469900" marR="5080" indent="-457200">
              <a:lnSpc>
                <a:spcPct val="111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800" spc="-20" dirty="0" smtClean="0">
                <a:latin typeface="ACaslon-Semibold"/>
                <a:cs typeface="ACaslon-Semibold"/>
              </a:rPr>
              <a:t>Growth in NACE competencies</a:t>
            </a:r>
          </a:p>
          <a:p>
            <a:pPr marL="469900" marR="5080" indent="-457200">
              <a:lnSpc>
                <a:spcPct val="111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800" spc="-20" dirty="0" smtClean="0">
                <a:latin typeface="ACaslon-Semibold"/>
                <a:cs typeface="ACaslon-Semibold"/>
              </a:rPr>
              <a:t>Student success (relative to matched samples)</a:t>
            </a:r>
          </a:p>
          <a:p>
            <a:pPr marL="469900" marR="5080" indent="-457200">
              <a:lnSpc>
                <a:spcPct val="111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800" spc="-20" dirty="0" smtClean="0">
                <a:latin typeface="ACaslon-Semibold"/>
                <a:cs typeface="ACaslon-Semibold"/>
              </a:rPr>
              <a:t>Enhanced retention (relative to matched samples)</a:t>
            </a:r>
          </a:p>
          <a:p>
            <a:pPr marL="469900" marR="5080" indent="-457200">
              <a:lnSpc>
                <a:spcPct val="111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800" spc="-20" dirty="0" smtClean="0">
                <a:latin typeface="ACaslon-Semibold"/>
                <a:cs typeface="ACaslon-Semibold"/>
              </a:rPr>
              <a:t>Insights into engagement</a:t>
            </a:r>
            <a:endParaRPr lang="en-US" sz="2800" spc="-20" dirty="0"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n-US" sz="2800" spc="-20" dirty="0" smtClean="0"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Also benefits for </a:t>
            </a:r>
            <a:r>
              <a:rPr lang="en-US" sz="2800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faculty and institutions</a:t>
            </a:r>
            <a:endParaRPr lang="en-US" sz="2800" spc="-20" dirty="0" smtClean="0">
              <a:solidFill>
                <a:schemeClr val="accent2"/>
              </a:solidFill>
              <a:latin typeface="ACaslon-Semibold"/>
              <a:cs typeface="ACaslon-Semibold"/>
            </a:endParaRPr>
          </a:p>
          <a:p>
            <a:pPr marL="469900" marR="5080" indent="-457200">
              <a:lnSpc>
                <a:spcPct val="111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800" spc="-20" dirty="0" smtClean="0">
                <a:latin typeface="ACaslon-Semibold"/>
                <a:cs typeface="ACaslon-Semibold"/>
              </a:rPr>
              <a:t>Project development</a:t>
            </a:r>
          </a:p>
          <a:p>
            <a:pPr marL="469900" marR="5080" indent="-457200">
              <a:lnSpc>
                <a:spcPct val="111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800" spc="-20" dirty="0" smtClean="0">
                <a:latin typeface="ACaslon-Semibold"/>
                <a:cs typeface="ACaslon-Semibold"/>
              </a:rPr>
              <a:t>Integration of badges within courses</a:t>
            </a:r>
          </a:p>
          <a:p>
            <a:pPr marL="469900" marR="5080" indent="-457200">
              <a:lnSpc>
                <a:spcPct val="111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800" spc="-20" dirty="0" smtClean="0">
                <a:latin typeface="ACaslon-Semibold"/>
                <a:cs typeface="ACaslon-Semibold"/>
              </a:rPr>
              <a:t>Recruitment for minors </a:t>
            </a:r>
            <a:r>
              <a:rPr lang="en-US" sz="2800" spc="-20" dirty="0" smtClean="0">
                <a:latin typeface="ACaslon-Semibold"/>
                <a:cs typeface="ACaslon-Semibold"/>
              </a:rPr>
              <a:t>and special initiatives</a:t>
            </a:r>
          </a:p>
          <a:p>
            <a:pPr marL="469900" marR="5080" indent="-457200">
              <a:lnSpc>
                <a:spcPct val="111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800" spc="-20" dirty="0" smtClean="0">
                <a:latin typeface="ACaslon-Semibold"/>
                <a:cs typeface="ACaslon-Semibold"/>
              </a:rPr>
              <a:t>Grants and </a:t>
            </a:r>
            <a:r>
              <a:rPr lang="en-US" sz="2800" spc="-20" dirty="0" smtClean="0">
                <a:latin typeface="ACaslon-Semibold"/>
                <a:cs typeface="ACaslon-Semibold"/>
              </a:rPr>
              <a:t>funding</a:t>
            </a:r>
            <a:r>
              <a:rPr lang="en-US" sz="2800" spc="-20" dirty="0" smtClean="0">
                <a:latin typeface="ACaslon-Semibold"/>
                <a:cs typeface="ACaslon-Semibold"/>
              </a:rPr>
              <a:t>, external engagement</a:t>
            </a:r>
            <a:endParaRPr lang="en-US" sz="2800" spc="-20" dirty="0"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n-US" sz="2800" spc="-20" dirty="0">
              <a:latin typeface="ACaslon-Semibold"/>
              <a:cs typeface="ACaslon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3100" y="4634050"/>
            <a:ext cx="3804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15" dirty="0" smtClean="0">
                <a:solidFill>
                  <a:srgbClr val="2869B8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lang="en-US" sz="1800" spc="-10" dirty="0" smtClean="0">
                <a:solidFill>
                  <a:srgbClr val="5D5A59"/>
                </a:solidFill>
                <a:latin typeface="Gotham-Book"/>
                <a:cs typeface="Gotham-Book"/>
              </a:rPr>
              <a:t> </a:t>
            </a:r>
            <a:endParaRPr sz="1800" dirty="0">
              <a:latin typeface="Gotham-Book"/>
              <a:cs typeface="Gotham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3100" y="5457011"/>
            <a:ext cx="283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20" dirty="0" smtClean="0">
                <a:solidFill>
                  <a:srgbClr val="5D5A59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3100" y="6005650"/>
            <a:ext cx="38049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15" dirty="0" smtClean="0">
                <a:solidFill>
                  <a:srgbClr val="2869B8"/>
                </a:solidFill>
                <a:latin typeface="Gotham"/>
                <a:cs typeface="Gotham"/>
              </a:rPr>
              <a:t> </a:t>
            </a:r>
            <a:endParaRPr sz="1800" dirty="0">
              <a:latin typeface="Gotham-Book"/>
              <a:cs typeface="Gotham-Book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9F7DDB90-08CF-7145-89D4-BAF91A3BC83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382000" y="7514031"/>
            <a:ext cx="5562600" cy="24686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5"/>
              </a:spcBef>
            </a:pPr>
            <a:r>
              <a:rPr sz="1600" b="1" spc="-5" dirty="0"/>
              <a:t>AAC&amp;U</a:t>
            </a:r>
            <a:r>
              <a:rPr sz="1600" b="1" spc="-15" dirty="0"/>
              <a:t> </a:t>
            </a:r>
            <a:r>
              <a:rPr lang="en-US" sz="1600" b="1" spc="-5" dirty="0"/>
              <a:t>2022 ANNUAL MEETING</a:t>
            </a:r>
            <a:r>
              <a:rPr lang="en-US" sz="1600" b="1" spc="-5" dirty="0">
                <a:solidFill>
                  <a:srgbClr val="BD173D"/>
                </a:solidFill>
                <a:latin typeface="Gotham"/>
                <a:cs typeface="Gotham"/>
              </a:rPr>
              <a:t> </a:t>
            </a:r>
            <a:r>
              <a:rPr lang="en-US" sz="1600" dirty="0">
                <a:solidFill>
                  <a:srgbClr val="AEACAC"/>
                </a:solidFill>
              </a:rPr>
              <a:t>|</a:t>
            </a:r>
            <a:r>
              <a:rPr lang="en-US" sz="1600" spc="-15" dirty="0">
                <a:solidFill>
                  <a:srgbClr val="AEACAC"/>
                </a:solidFill>
              </a:rPr>
              <a:t> </a:t>
            </a:r>
            <a:fld id="{81D60167-4931-47E6-BA6A-407CBD079E47}" type="slidenum">
              <a:rPr sz="1600" b="1" spc="-5" smtClean="0">
                <a:solidFill>
                  <a:srgbClr val="BD173D"/>
                </a:solidFill>
                <a:latin typeface="Gotham"/>
                <a:cs typeface="Gotham"/>
              </a:rPr>
              <a:pPr marL="38100" algn="r">
                <a:lnSpc>
                  <a:spcPct val="100000"/>
                </a:lnSpc>
                <a:spcBef>
                  <a:spcPts val="5"/>
                </a:spcBef>
              </a:pPr>
              <a:t>10</a:t>
            </a:fld>
            <a:endParaRPr sz="1600" spc="-5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456C741-2F96-1A47-B76C-6B49DCCD3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65" y="7539616"/>
            <a:ext cx="3505200" cy="190500"/>
          </a:xfrm>
          <a:prstGeom prst="rect">
            <a:avLst/>
          </a:prstGeom>
        </p:spPr>
      </p:pic>
      <p:sp>
        <p:nvSpPr>
          <p:cNvPr id="20" name="object 15"/>
          <p:cNvSpPr txBox="1"/>
          <p:nvPr/>
        </p:nvSpPr>
        <p:spPr>
          <a:xfrm>
            <a:off x="673100" y="3262450"/>
            <a:ext cx="283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20" dirty="0" smtClean="0">
                <a:solidFill>
                  <a:srgbClr val="5D5A59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421203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C9DC000-A1F6-334B-B56B-D6CE179D2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85800" y="2057400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3100" y="640080"/>
            <a:ext cx="132715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4400" dirty="0" smtClean="0"/>
              <a:t>INTEREST IN EXPANDING AND DEEPENING MODEL</a:t>
            </a:r>
            <a:endParaRPr lang="en-US" sz="4400" dirty="0"/>
          </a:p>
        </p:txBody>
      </p:sp>
      <p:sp>
        <p:nvSpPr>
          <p:cNvPr id="9" name="object 9"/>
          <p:cNvSpPr/>
          <p:nvPr/>
        </p:nvSpPr>
        <p:spPr>
          <a:xfrm>
            <a:off x="685800" y="7318375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5800" y="2672542"/>
            <a:ext cx="12877800" cy="3685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4000" b="1" i="1" dirty="0" smtClean="0">
                <a:solidFill>
                  <a:schemeClr val="accent3"/>
                </a:solidFill>
                <a:latin typeface="ACaslon-Semibold"/>
                <a:cs typeface="ACaslon-Semibold"/>
              </a:rPr>
              <a:t>We have more NGO partners than we can match with students. There are opportunities everywhere.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n-US" sz="4000" b="1" i="1" dirty="0">
              <a:solidFill>
                <a:schemeClr val="accent3"/>
              </a:solidFill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b="1" i="1" dirty="0" smtClean="0">
                <a:solidFill>
                  <a:schemeClr val="accent6"/>
                </a:solidFill>
                <a:latin typeface="ACaslon-Semibold"/>
                <a:cs typeface="ACaslon-Semibold"/>
              </a:rPr>
              <a:t>Mara B. Huber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b="1" i="1" dirty="0" smtClean="0">
                <a:solidFill>
                  <a:schemeClr val="accent6"/>
                </a:solidFill>
                <a:latin typeface="ACaslon-Semibold"/>
                <a:cs typeface="ACaslon-Semibold"/>
              </a:rPr>
              <a:t>mbhuber@buffalo.edu</a:t>
            </a:r>
            <a:endParaRPr lang="en-US" sz="2800" i="1" dirty="0">
              <a:solidFill>
                <a:schemeClr val="accent6"/>
              </a:solidFill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n-US" sz="3600" b="1" dirty="0" smtClean="0">
              <a:solidFill>
                <a:schemeClr val="accent3"/>
              </a:solidFill>
              <a:latin typeface="ACaslon-Semibold"/>
              <a:cs typeface="ACaslon-Semibold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15DB836E-46DF-BD41-86BB-613A11DDE38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382000" y="7514031"/>
            <a:ext cx="5562600" cy="24686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chemeClr val="bg1"/>
                </a:solidFill>
              </a:rPr>
              <a:t>AAC&amp;U</a:t>
            </a:r>
            <a:r>
              <a:rPr sz="1600" spc="-15" dirty="0">
                <a:solidFill>
                  <a:schemeClr val="bg1"/>
                </a:solidFill>
              </a:rPr>
              <a:t> </a:t>
            </a:r>
            <a:r>
              <a:rPr lang="en-US" sz="1600" spc="-5" dirty="0">
                <a:solidFill>
                  <a:schemeClr val="bg1"/>
                </a:solidFill>
              </a:rPr>
              <a:t>2022 ANNUAL MEETING</a:t>
            </a:r>
            <a:r>
              <a:rPr lang="en-US" sz="1600" b="1" spc="-5" dirty="0">
                <a:solidFill>
                  <a:schemeClr val="bg1"/>
                </a:solidFill>
                <a:latin typeface="Gotham"/>
                <a:cs typeface="Gotham"/>
              </a:rPr>
              <a:t> </a:t>
            </a:r>
            <a:r>
              <a:rPr lang="en-US" sz="1600" dirty="0">
                <a:solidFill>
                  <a:srgbClr val="AEACAC"/>
                </a:solidFill>
              </a:rPr>
              <a:t>|</a:t>
            </a:r>
            <a:r>
              <a:rPr lang="en-US" sz="1600" spc="-15" dirty="0">
                <a:solidFill>
                  <a:srgbClr val="AEACAC"/>
                </a:solidFill>
              </a:rPr>
              <a:t> </a:t>
            </a:r>
            <a:fld id="{81D60167-4931-47E6-BA6A-407CBD079E47}" type="slidenum">
              <a:rPr sz="1600" b="1" spc="-5" smtClean="0">
                <a:solidFill>
                  <a:srgbClr val="BD173D"/>
                </a:solidFill>
                <a:latin typeface="Gotham"/>
                <a:cs typeface="Gotham"/>
              </a:rPr>
              <a:pPr marL="38100" algn="r">
                <a:lnSpc>
                  <a:spcPct val="100000"/>
                </a:lnSpc>
                <a:spcBef>
                  <a:spcPts val="5"/>
                </a:spcBef>
              </a:pPr>
              <a:t>11</a:t>
            </a:fld>
            <a:endParaRPr sz="1600" spc="-5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D1C4D8-EADA-E84D-A771-42E5A346C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7543800"/>
            <a:ext cx="35052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5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1B7CA8F-DC74-CE43-88D5-CE83FA84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6002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85800" y="7318375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6350">
            <a:solidFill>
              <a:srgbClr val="5D5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7318375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6350">
            <a:solidFill>
              <a:srgbClr val="5D5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26592" y="3362220"/>
            <a:ext cx="9818007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/>
              <a:t>Since 2003, I have held dynamic leadership positions at the University at Buffalo, designing scalable </a:t>
            </a:r>
            <a:r>
              <a:rPr lang="en-US" sz="2400" dirty="0"/>
              <a:t>models for </a:t>
            </a:r>
            <a:r>
              <a:rPr lang="en-US" sz="2400" dirty="0" smtClean="0"/>
              <a:t>experiential </a:t>
            </a:r>
            <a:r>
              <a:rPr lang="en-US" sz="2400" dirty="0"/>
              <a:t>learning</a:t>
            </a:r>
            <a:r>
              <a:rPr lang="en-US" sz="2400" dirty="0" smtClean="0"/>
              <a:t>, K-16 </a:t>
            </a:r>
            <a:r>
              <a:rPr lang="en-US" sz="2400" dirty="0"/>
              <a:t>engagement </a:t>
            </a:r>
            <a:r>
              <a:rPr lang="en-US" sz="2400" dirty="0" smtClean="0"/>
              <a:t>and strategic collaboration</a:t>
            </a:r>
            <a:r>
              <a:rPr lang="en-US" sz="2400" dirty="0"/>
              <a:t>. </a:t>
            </a:r>
            <a:r>
              <a:rPr lang="en-US" sz="2400" dirty="0" smtClean="0"/>
              <a:t>In 2019 we launched the ELN Project Portal, a digital platform that connects students with mentored projects through the PEARL engagement framework and digital badges. Our </a:t>
            </a:r>
            <a:r>
              <a:rPr lang="en-US" sz="2400" dirty="0"/>
              <a:t>global NGO projects build on a 10+ year partnership with NGOs in the Mara Region of Tanzania where I</a:t>
            </a:r>
            <a:r>
              <a:rPr lang="en-US" sz="2400" dirty="0" smtClean="0"/>
              <a:t> lead </a:t>
            </a:r>
            <a:r>
              <a:rPr lang="en-US" sz="2400" dirty="0"/>
              <a:t>study abroad trips and </a:t>
            </a:r>
            <a:r>
              <a:rPr lang="en-US" sz="2400" dirty="0" smtClean="0"/>
              <a:t>engage </a:t>
            </a:r>
            <a:r>
              <a:rPr lang="en-US" sz="2400" dirty="0"/>
              <a:t>with organizations around social innovation and women’s empowerment. You can learn more about </a:t>
            </a:r>
            <a:r>
              <a:rPr lang="en-US" sz="2400" dirty="0" smtClean="0"/>
              <a:t>my work at </a:t>
            </a:r>
            <a:r>
              <a:rPr lang="en-US" sz="2400" dirty="0"/>
              <a:t>http://</a:t>
            </a:r>
            <a:r>
              <a:rPr lang="en-US" sz="2400" dirty="0" smtClean="0"/>
              <a:t>www.buffalo.edu/news/experts/mara-huber-faculty-expert-experiential-learning.html.</a:t>
            </a:r>
            <a:endParaRPr sz="2400" dirty="0">
              <a:latin typeface="Gotham-Book"/>
              <a:cs typeface="Gotham-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71950" y="2978150"/>
            <a:ext cx="9772650" cy="0"/>
          </a:xfrm>
          <a:custGeom>
            <a:avLst/>
            <a:gdLst/>
            <a:ahLst/>
            <a:cxnLst/>
            <a:rect l="l" t="t" r="r" b="b"/>
            <a:pathLst>
              <a:path w="9772650">
                <a:moveTo>
                  <a:pt x="0" y="0"/>
                </a:moveTo>
                <a:lnTo>
                  <a:pt x="9772650" y="0"/>
                </a:lnTo>
              </a:path>
            </a:pathLst>
          </a:custGeom>
          <a:ln w="12700">
            <a:solidFill>
              <a:srgbClr val="5D5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26593" y="1821441"/>
            <a:ext cx="9739902" cy="1102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b="1" spc="-35" dirty="0" smtClean="0">
                <a:solidFill>
                  <a:srgbClr val="00A89C"/>
                </a:solidFill>
                <a:latin typeface="ACaslon-Semibold"/>
                <a:cs typeface="ACaslon-Semibold"/>
              </a:rPr>
              <a:t>Mara B.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b="1" spc="-35" dirty="0" smtClean="0">
                <a:solidFill>
                  <a:srgbClr val="00A89C"/>
                </a:solidFill>
                <a:latin typeface="ACaslon-Semibold"/>
                <a:cs typeface="ACaslon-Semibold"/>
              </a:rPr>
              <a:t>Huber, PhD</a:t>
            </a:r>
            <a:endParaRPr sz="3500" dirty="0">
              <a:latin typeface="ACaslon-Semibold"/>
              <a:cs typeface="ACaslon-Semibol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6550" y="544785"/>
            <a:ext cx="139573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 smtClean="0">
                <a:latin typeface="Gotham"/>
                <a:cs typeface="Gotham"/>
              </a:rPr>
              <a:t>University at Buffalo Experiential Learning Network (ELN)</a:t>
            </a:r>
            <a:endParaRPr sz="4000" dirty="0">
              <a:latin typeface="Gotham"/>
              <a:cs typeface="Gotha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382000" y="7514031"/>
            <a:ext cx="5562600" cy="24686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5"/>
              </a:spcBef>
            </a:pPr>
            <a:r>
              <a:rPr sz="1600" b="1" spc="-5" dirty="0"/>
              <a:t>AAC&amp;U</a:t>
            </a:r>
            <a:r>
              <a:rPr sz="1600" b="1" spc="-15" dirty="0"/>
              <a:t> </a:t>
            </a:r>
            <a:r>
              <a:rPr lang="en-US" sz="1600" b="1" spc="-5" dirty="0"/>
              <a:t>2022 ANNUAL MEETING</a:t>
            </a:r>
            <a:r>
              <a:rPr lang="en-US" sz="1600" b="1" spc="-5" dirty="0">
                <a:solidFill>
                  <a:srgbClr val="BD173D"/>
                </a:solidFill>
                <a:latin typeface="Gotham"/>
                <a:cs typeface="Gotham"/>
              </a:rPr>
              <a:t> </a:t>
            </a:r>
            <a:r>
              <a:rPr lang="en-US" sz="1600" dirty="0">
                <a:solidFill>
                  <a:srgbClr val="AEACAC"/>
                </a:solidFill>
              </a:rPr>
              <a:t>|</a:t>
            </a:r>
            <a:r>
              <a:rPr lang="en-US" sz="1600" spc="-15" dirty="0">
                <a:solidFill>
                  <a:srgbClr val="AEACAC"/>
                </a:solidFill>
              </a:rPr>
              <a:t> </a:t>
            </a:r>
            <a:fld id="{81D60167-4931-47E6-BA6A-407CBD079E47}" type="slidenum">
              <a:rPr sz="1600" b="1" spc="-5" smtClean="0">
                <a:solidFill>
                  <a:srgbClr val="BD173D"/>
                </a:solidFill>
                <a:latin typeface="Gotham"/>
                <a:cs typeface="Gotham"/>
              </a:rPr>
              <a:pPr marL="38100" algn="r">
                <a:lnSpc>
                  <a:spcPct val="100000"/>
                </a:lnSpc>
                <a:spcBef>
                  <a:spcPts val="5"/>
                </a:spcBef>
              </a:pPr>
              <a:t>2</a:t>
            </a:fld>
            <a:endParaRPr sz="1600" spc="-5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2A3796-0753-C04C-B692-45D63159B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8201"/>
            <a:ext cx="2504017" cy="3756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153E16-ABC1-B945-9C12-F2335A5AC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65" y="7539616"/>
            <a:ext cx="3505200" cy="19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F53F7C-05B5-924B-867B-D51168BB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0"/>
            <a:ext cx="6858000" cy="82296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85800" y="7318375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6350">
            <a:solidFill>
              <a:srgbClr val="5D5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36600" y="575179"/>
            <a:ext cx="154178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 smtClean="0">
                <a:solidFill>
                  <a:schemeClr val="tx1"/>
                </a:solidFill>
                <a:cs typeface="Gotham"/>
              </a:rPr>
              <a:t>EXPERIENTIAL LEARNING </a:t>
            </a:r>
            <a:r>
              <a:rPr lang="en-US" sz="3200" spc="-5" dirty="0" smtClean="0">
                <a:solidFill>
                  <a:schemeClr val="tx1"/>
                </a:solidFill>
                <a:cs typeface="Gotham"/>
              </a:rPr>
              <a:t>AS AN EXCITING FRONTIER</a:t>
            </a:r>
            <a:r>
              <a:rPr lang="en-US" sz="3200" spc="-5" dirty="0" smtClean="0">
                <a:cs typeface="Gotham"/>
              </a:rPr>
              <a:t>RESOURCEALENT </a:t>
            </a:r>
            <a:r>
              <a:rPr lang="en-US" sz="4000" spc="-5" dirty="0">
                <a:latin typeface="Gotham"/>
                <a:cs typeface="Gotham"/>
              </a:rPr>
              <a:t>IS A RENEWABLE </a:t>
            </a:r>
            <a:r>
              <a:rPr lang="en-US" sz="4000" spc="-5" dirty="0" smtClean="0">
                <a:latin typeface="Gotham"/>
                <a:cs typeface="Gotham"/>
              </a:rPr>
              <a:t>RESOURCE</a:t>
            </a:r>
            <a:endParaRPr sz="4000" dirty="0">
              <a:latin typeface="Gotham"/>
              <a:cs typeface="Gotha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800" y="1377950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3100" y="2172694"/>
            <a:ext cx="62992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b="1" spc="-20" dirty="0" smtClean="0">
                <a:solidFill>
                  <a:srgbClr val="00A89C"/>
                </a:solidFill>
                <a:latin typeface="ACaslon-Semibold"/>
                <a:cs typeface="ACaslon-Semibold"/>
              </a:rPr>
              <a:t> </a:t>
            </a:r>
            <a:endParaRPr lang="en-US" sz="3500" b="1" spc="-20" dirty="0">
              <a:solidFill>
                <a:srgbClr val="00A89C"/>
              </a:solidFill>
              <a:latin typeface="ACaslon-Semibold"/>
              <a:cs typeface="ACaslon-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4765" y="1854600"/>
            <a:ext cx="12866749" cy="3890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spc="-20" dirty="0">
                <a:latin typeface="ACaslon-Semibold"/>
                <a:cs typeface="ACaslon-Semibold"/>
              </a:rPr>
              <a:t>Students bring diverse </a:t>
            </a:r>
            <a:r>
              <a:rPr lang="en-US" sz="2800" spc="-20" dirty="0" smtClean="0">
                <a:latin typeface="ACaslon-Semibold"/>
                <a:cs typeface="ACaslon-Semibold"/>
              </a:rPr>
              <a:t>talents, interests and perspectives that </a:t>
            </a:r>
            <a:r>
              <a:rPr lang="en-US" sz="2800" spc="-20" dirty="0">
                <a:latin typeface="ACaslon-Semibold"/>
                <a:cs typeface="ACaslon-Semibold"/>
              </a:rPr>
              <a:t>are needed </a:t>
            </a:r>
            <a:r>
              <a:rPr lang="en-US" sz="2800" spc="-20" dirty="0" smtClean="0">
                <a:latin typeface="ACaslon-Semibold"/>
                <a:cs typeface="ACaslon-Semibold"/>
              </a:rPr>
              <a:t>by communities and ecosystems around the world 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n-US" sz="2800" spc="-20" dirty="0"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spc="-20" dirty="0" smtClean="0">
                <a:latin typeface="ACaslon-Semibold"/>
                <a:cs typeface="ACaslon-Semibold"/>
              </a:rPr>
              <a:t>The space between </a:t>
            </a:r>
            <a:r>
              <a:rPr lang="en-US" sz="2800" spc="-20" dirty="0" smtClean="0">
                <a:latin typeface="ACaslon-Semibold"/>
                <a:cs typeface="ACaslon-Semibold"/>
              </a:rPr>
              <a:t>talents and </a:t>
            </a:r>
            <a:r>
              <a:rPr lang="en-US" sz="2800" spc="-20" dirty="0" smtClean="0">
                <a:latin typeface="ACaslon-Semibold"/>
                <a:cs typeface="ACaslon-Semibold"/>
              </a:rPr>
              <a:t>needs </a:t>
            </a:r>
            <a:r>
              <a:rPr lang="en-US" sz="2800" spc="-20" dirty="0" smtClean="0">
                <a:latin typeface="ACaslon-Semibold"/>
                <a:cs typeface="ACaslon-Semibold"/>
              </a:rPr>
              <a:t>represents a </a:t>
            </a:r>
            <a:r>
              <a:rPr lang="en-US" sz="2800" spc="-20" dirty="0" smtClean="0">
                <a:latin typeface="ACaslon-Semibold"/>
                <a:cs typeface="ACaslon-Semibold"/>
              </a:rPr>
              <a:t>dynamic reservoir </a:t>
            </a:r>
            <a:r>
              <a:rPr lang="en-US" sz="2800" spc="-20" dirty="0" smtClean="0">
                <a:latin typeface="ACaslon-Semibold"/>
                <a:cs typeface="ACaslon-Semibold"/>
              </a:rPr>
              <a:t>of </a:t>
            </a:r>
            <a:r>
              <a:rPr lang="en-US" sz="2800" spc="-20" dirty="0" smtClean="0">
                <a:latin typeface="ACaslon-Semibold"/>
                <a:cs typeface="ACaslon-Semibold"/>
              </a:rPr>
              <a:t>Experiential Learning opportunities</a:t>
            </a:r>
            <a:endParaRPr lang="en-US" sz="2800" spc="-20" dirty="0" smtClean="0"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n-US" sz="2800" b="1" spc="-20" dirty="0">
              <a:solidFill>
                <a:srgbClr val="FFFFFF"/>
              </a:solidFill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b="1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Yet </a:t>
            </a:r>
            <a:r>
              <a:rPr lang="en-US" sz="2800" b="1" spc="-20" dirty="0">
                <a:solidFill>
                  <a:schemeClr val="accent2"/>
                </a:solidFill>
                <a:latin typeface="ACaslon-Semibold"/>
                <a:cs typeface="ACaslon-Semibold"/>
              </a:rPr>
              <a:t>our current </a:t>
            </a:r>
            <a:r>
              <a:rPr lang="en-US" sz="2800" b="1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models cannot activate this dynamic </a:t>
            </a:r>
            <a:r>
              <a:rPr lang="en-US" sz="2800" b="1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resource; they </a:t>
            </a:r>
            <a:r>
              <a:rPr lang="en-US" sz="2800" b="1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are simply too </a:t>
            </a:r>
            <a:r>
              <a:rPr lang="en-US" sz="2800" b="1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constrained.</a:t>
            </a:r>
            <a:endParaRPr lang="en-US" sz="2800" b="1" dirty="0">
              <a:solidFill>
                <a:schemeClr val="accent2"/>
              </a:solidFill>
              <a:latin typeface="ACaslon-Semibold"/>
              <a:cs typeface="ACaslon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3100" y="4634050"/>
            <a:ext cx="3804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15" dirty="0" smtClean="0">
                <a:solidFill>
                  <a:srgbClr val="2869B8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lang="en-US" sz="1800" spc="-10" dirty="0" smtClean="0">
                <a:solidFill>
                  <a:srgbClr val="5D5A59"/>
                </a:solidFill>
                <a:latin typeface="Gotham-Book"/>
                <a:cs typeface="Gotham-Book"/>
              </a:rPr>
              <a:t> </a:t>
            </a:r>
            <a:endParaRPr sz="1800" dirty="0">
              <a:latin typeface="Gotham-Book"/>
              <a:cs typeface="Gotham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3100" y="5457011"/>
            <a:ext cx="283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20" dirty="0" smtClean="0">
                <a:solidFill>
                  <a:srgbClr val="5D5A59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3100" y="6005650"/>
            <a:ext cx="38049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15" dirty="0" smtClean="0">
                <a:solidFill>
                  <a:srgbClr val="2869B8"/>
                </a:solidFill>
                <a:latin typeface="Gotham"/>
                <a:cs typeface="Gotham"/>
              </a:rPr>
              <a:t> </a:t>
            </a:r>
            <a:endParaRPr sz="1800" dirty="0">
              <a:latin typeface="Gotham-Book"/>
              <a:cs typeface="Gotham-Book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9F7DDB90-08CF-7145-89D4-BAF91A3BC83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382000" y="7514031"/>
            <a:ext cx="5562600" cy="24686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5"/>
              </a:spcBef>
            </a:pPr>
            <a:r>
              <a:rPr sz="1600" b="1" spc="-5" dirty="0"/>
              <a:t>AAC&amp;U</a:t>
            </a:r>
            <a:r>
              <a:rPr sz="1600" b="1" spc="-15" dirty="0"/>
              <a:t> </a:t>
            </a:r>
            <a:r>
              <a:rPr lang="en-US" sz="1600" b="1" spc="-5" dirty="0"/>
              <a:t>2022 ANNUAL MEETING</a:t>
            </a:r>
            <a:r>
              <a:rPr lang="en-US" sz="1600" b="1" spc="-5" dirty="0">
                <a:solidFill>
                  <a:srgbClr val="BD173D"/>
                </a:solidFill>
                <a:latin typeface="Gotham"/>
                <a:cs typeface="Gotham"/>
              </a:rPr>
              <a:t> </a:t>
            </a:r>
            <a:r>
              <a:rPr lang="en-US" sz="1600" dirty="0">
                <a:solidFill>
                  <a:srgbClr val="AEACAC"/>
                </a:solidFill>
              </a:rPr>
              <a:t>|</a:t>
            </a:r>
            <a:r>
              <a:rPr lang="en-US" sz="1600" spc="-15" dirty="0">
                <a:solidFill>
                  <a:srgbClr val="AEACAC"/>
                </a:solidFill>
              </a:rPr>
              <a:t> </a:t>
            </a:r>
            <a:fld id="{81D60167-4931-47E6-BA6A-407CBD079E47}" type="slidenum">
              <a:rPr sz="1600" b="1" spc="-5" smtClean="0">
                <a:solidFill>
                  <a:srgbClr val="BD173D"/>
                </a:solidFill>
                <a:latin typeface="Gotham"/>
                <a:cs typeface="Gotham"/>
              </a:rPr>
              <a:pPr marL="38100" algn="r">
                <a:lnSpc>
                  <a:spcPct val="100000"/>
                </a:lnSpc>
                <a:spcBef>
                  <a:spcPts val="5"/>
                </a:spcBef>
              </a:pPr>
              <a:t>3</a:t>
            </a:fld>
            <a:endParaRPr sz="1600" spc="-5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456C741-2F96-1A47-B76C-6B49DCCD3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7502512"/>
            <a:ext cx="3505200" cy="190500"/>
          </a:xfrm>
          <a:prstGeom prst="rect">
            <a:avLst/>
          </a:prstGeom>
        </p:spPr>
      </p:pic>
      <p:sp>
        <p:nvSpPr>
          <p:cNvPr id="20" name="object 15"/>
          <p:cNvSpPr txBox="1"/>
          <p:nvPr/>
        </p:nvSpPr>
        <p:spPr>
          <a:xfrm>
            <a:off x="673100" y="3262450"/>
            <a:ext cx="283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20" dirty="0" smtClean="0">
                <a:solidFill>
                  <a:srgbClr val="5D5A59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9256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F53F7C-05B5-924B-867B-D51168BB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-15140"/>
            <a:ext cx="6858000" cy="82296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85800" y="7318375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6350">
            <a:solidFill>
              <a:srgbClr val="5D5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5800" y="561292"/>
            <a:ext cx="132715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 smtClean="0">
                <a:solidFill>
                  <a:schemeClr val="tx1"/>
                </a:solidFill>
                <a:cs typeface="Gotham"/>
              </a:rPr>
              <a:t>WE CONSTRAIN ALMOST EVERYTHING</a:t>
            </a:r>
            <a:r>
              <a:rPr lang="en-US" sz="3200" spc="-5" dirty="0" smtClean="0">
                <a:cs typeface="Gotham"/>
              </a:rPr>
              <a:t>ENEWABLE </a:t>
            </a:r>
            <a:r>
              <a:rPr lang="en-US" sz="4000" spc="-5" dirty="0">
                <a:latin typeface="Gotham"/>
                <a:cs typeface="Gotham"/>
              </a:rPr>
              <a:t>RESOURCE</a:t>
            </a:r>
            <a:endParaRPr sz="4000" dirty="0">
              <a:latin typeface="Gotham"/>
              <a:cs typeface="Gotha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5800" y="1377950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3100" y="2172694"/>
            <a:ext cx="62992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b="1" spc="-20" dirty="0" smtClean="0">
                <a:solidFill>
                  <a:srgbClr val="00A89C"/>
                </a:solidFill>
                <a:latin typeface="ACaslon-Semibold"/>
                <a:cs typeface="ACaslon-Semibold"/>
              </a:rPr>
              <a:t> </a:t>
            </a:r>
            <a:endParaRPr lang="en-US" sz="3500" b="1" spc="-20" dirty="0">
              <a:solidFill>
                <a:srgbClr val="00A89C"/>
              </a:solidFill>
              <a:latin typeface="ACaslon-Semibold"/>
              <a:cs typeface="ACaslon-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100" y="1791367"/>
            <a:ext cx="13271500" cy="4842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spc="-20" dirty="0" smtClean="0">
                <a:latin typeface="ACaslon-Semibold"/>
                <a:cs typeface="ACaslon-Semibold"/>
              </a:rPr>
              <a:t>What counts as an experience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students </a:t>
            </a:r>
            <a:r>
              <a:rPr lang="en-US" sz="2800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compete for limited </a:t>
            </a:r>
            <a:r>
              <a:rPr lang="en-US" sz="2800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opportunities, when potential projects are everywhere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n-US" sz="2800" spc="-20" dirty="0"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spc="-20" dirty="0" smtClean="0">
                <a:latin typeface="ACaslon-Semibold"/>
                <a:cs typeface="ACaslon-Semibold"/>
              </a:rPr>
              <a:t>What we support and value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focus</a:t>
            </a:r>
            <a:r>
              <a:rPr lang="en-US" sz="2800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 </a:t>
            </a:r>
            <a:r>
              <a:rPr lang="en-US" sz="2800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on compliance and </a:t>
            </a:r>
            <a:r>
              <a:rPr lang="en-US" sz="2800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counting, rather than growth and competencies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n-US" sz="2800" b="1" spc="-20" dirty="0">
              <a:solidFill>
                <a:srgbClr val="FFFFFF"/>
              </a:solidFill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spc="-20" dirty="0" smtClean="0">
                <a:latin typeface="ACaslon-Semibold"/>
                <a:cs typeface="ACaslon-Semibold"/>
              </a:rPr>
              <a:t>How we award students 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Give academic </a:t>
            </a:r>
            <a:r>
              <a:rPr lang="en-US" sz="2800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credit and </a:t>
            </a:r>
            <a:r>
              <a:rPr lang="en-US" sz="2800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grades, not opportunities and connections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n-US" sz="2400" spc="-20" dirty="0">
              <a:solidFill>
                <a:schemeClr val="accent2"/>
              </a:solidFill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b="1" spc="-20" dirty="0" smtClean="0">
                <a:latin typeface="ACaslon-Semibold"/>
                <a:cs typeface="ACaslon-Semibold"/>
              </a:rPr>
              <a:t>These constraints </a:t>
            </a:r>
            <a:r>
              <a:rPr lang="en-US" sz="2800" b="1" spc="-20" dirty="0" err="1" smtClean="0">
                <a:latin typeface="ACaslon-Semibold"/>
                <a:cs typeface="ACaslon-Semibold"/>
              </a:rPr>
              <a:t>reder</a:t>
            </a:r>
            <a:r>
              <a:rPr lang="en-US" sz="2800" b="1" spc="-20" dirty="0" smtClean="0">
                <a:latin typeface="ACaslon-Semibold"/>
                <a:cs typeface="ACaslon-Semibold"/>
              </a:rPr>
              <a:t> </a:t>
            </a:r>
            <a:r>
              <a:rPr lang="en-US" sz="2800" b="1" spc="-20" dirty="0" smtClean="0">
                <a:latin typeface="ACaslon-Semibold"/>
                <a:cs typeface="ACaslon-Semibold"/>
              </a:rPr>
              <a:t>us insensitive to potential and unresponsive to need</a:t>
            </a:r>
            <a:endParaRPr lang="en-US" sz="2800" b="1" dirty="0">
              <a:latin typeface="ACaslon-Semibold"/>
              <a:cs typeface="ACaslon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3100" y="4634050"/>
            <a:ext cx="3804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15" dirty="0" smtClean="0">
                <a:solidFill>
                  <a:srgbClr val="2869B8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lang="en-US" sz="1800" spc="-10" dirty="0" smtClean="0">
                <a:solidFill>
                  <a:srgbClr val="5D5A59"/>
                </a:solidFill>
                <a:latin typeface="Gotham-Book"/>
                <a:cs typeface="Gotham-Book"/>
              </a:rPr>
              <a:t> </a:t>
            </a:r>
            <a:endParaRPr sz="1800" dirty="0">
              <a:latin typeface="Gotham-Book"/>
              <a:cs typeface="Gotham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3100" y="5457011"/>
            <a:ext cx="283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20" dirty="0" smtClean="0">
                <a:solidFill>
                  <a:srgbClr val="5D5A59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3100" y="6005650"/>
            <a:ext cx="38049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15" dirty="0" smtClean="0">
                <a:solidFill>
                  <a:srgbClr val="2869B8"/>
                </a:solidFill>
                <a:latin typeface="Gotham"/>
                <a:cs typeface="Gotham"/>
              </a:rPr>
              <a:t> </a:t>
            </a:r>
            <a:endParaRPr sz="1800" dirty="0">
              <a:latin typeface="Gotham-Book"/>
              <a:cs typeface="Gotham-Book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9F7DDB90-08CF-7145-89D4-BAF91A3BC83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382000" y="7514031"/>
            <a:ext cx="5562600" cy="24686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5"/>
              </a:spcBef>
            </a:pPr>
            <a:r>
              <a:rPr sz="1600" b="1" spc="-5" dirty="0"/>
              <a:t>AAC&amp;U</a:t>
            </a:r>
            <a:r>
              <a:rPr sz="1600" b="1" spc="-15" dirty="0"/>
              <a:t> </a:t>
            </a:r>
            <a:r>
              <a:rPr lang="en-US" sz="1600" b="1" spc="-5" dirty="0"/>
              <a:t>2022 ANNUAL MEETING</a:t>
            </a:r>
            <a:r>
              <a:rPr lang="en-US" sz="1600" b="1" spc="-5" dirty="0">
                <a:solidFill>
                  <a:srgbClr val="BD173D"/>
                </a:solidFill>
                <a:latin typeface="Gotham"/>
                <a:cs typeface="Gotham"/>
              </a:rPr>
              <a:t> </a:t>
            </a:r>
            <a:r>
              <a:rPr lang="en-US" sz="1600" dirty="0">
                <a:solidFill>
                  <a:srgbClr val="AEACAC"/>
                </a:solidFill>
              </a:rPr>
              <a:t>|</a:t>
            </a:r>
            <a:r>
              <a:rPr lang="en-US" sz="1600" spc="-15" dirty="0">
                <a:solidFill>
                  <a:srgbClr val="AEACAC"/>
                </a:solidFill>
              </a:rPr>
              <a:t> </a:t>
            </a:r>
            <a:fld id="{81D60167-4931-47E6-BA6A-407CBD079E47}" type="slidenum">
              <a:rPr sz="1600" b="1" spc="-5" smtClean="0">
                <a:solidFill>
                  <a:srgbClr val="BD173D"/>
                </a:solidFill>
                <a:latin typeface="Gotham"/>
                <a:cs typeface="Gotham"/>
              </a:rPr>
              <a:pPr marL="38100" algn="r">
                <a:lnSpc>
                  <a:spcPct val="100000"/>
                </a:lnSpc>
                <a:spcBef>
                  <a:spcPts val="5"/>
                </a:spcBef>
              </a:pPr>
              <a:t>4</a:t>
            </a:fld>
            <a:endParaRPr sz="1600" spc="-5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456C741-2F96-1A47-B76C-6B49DCCD3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65" y="7539616"/>
            <a:ext cx="3505200" cy="190500"/>
          </a:xfrm>
          <a:prstGeom prst="rect">
            <a:avLst/>
          </a:prstGeom>
        </p:spPr>
      </p:pic>
      <p:sp>
        <p:nvSpPr>
          <p:cNvPr id="20" name="object 15"/>
          <p:cNvSpPr txBox="1"/>
          <p:nvPr/>
        </p:nvSpPr>
        <p:spPr>
          <a:xfrm>
            <a:off x="673100" y="3262450"/>
            <a:ext cx="283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20" dirty="0" smtClean="0">
                <a:solidFill>
                  <a:srgbClr val="5D5A59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30196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F53F7C-05B5-924B-867B-D51168BB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152400"/>
            <a:ext cx="6769100" cy="82296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85800" y="7318375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6350">
            <a:solidFill>
              <a:srgbClr val="5D5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73100" y="492693"/>
            <a:ext cx="13868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 smtClean="0">
                <a:solidFill>
                  <a:schemeClr val="tx1"/>
                </a:solidFill>
                <a:latin typeface="Gotham"/>
                <a:cs typeface="Gotham"/>
              </a:rPr>
              <a:t>  </a:t>
            </a:r>
            <a:endParaRPr sz="3200" dirty="0">
              <a:latin typeface="Gotham"/>
              <a:cs typeface="Gotha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4401" y="1219200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3100" y="2172694"/>
            <a:ext cx="62992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b="1" spc="-20" dirty="0" smtClean="0">
                <a:solidFill>
                  <a:srgbClr val="00A89C"/>
                </a:solidFill>
                <a:latin typeface="ACaslon-Semibold"/>
                <a:cs typeface="ACaslon-Semibold"/>
              </a:rPr>
              <a:t> </a:t>
            </a:r>
            <a:endParaRPr lang="en-US" sz="3500" b="1" spc="-20" dirty="0">
              <a:solidFill>
                <a:srgbClr val="00A89C"/>
              </a:solidFill>
              <a:latin typeface="ACaslon-Semibold"/>
              <a:cs typeface="ACaslon-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4401" y="1622714"/>
            <a:ext cx="13300200" cy="3792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ELN Project Portal: launched in 2019 at University at Buffalo (UB)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n-US" sz="2800" spc="-20" dirty="0">
              <a:solidFill>
                <a:schemeClr val="accent2"/>
              </a:solidFill>
              <a:latin typeface="ACaslon-Semibold"/>
              <a:cs typeface="ACaslon-Semibold"/>
            </a:endParaRPr>
          </a:p>
          <a:p>
            <a:pPr marL="355600" marR="5080" indent="-342900">
              <a:lnSpc>
                <a:spcPct val="111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800" spc="-20" dirty="0" smtClean="0">
                <a:latin typeface="ACaslon-Semibold"/>
                <a:cs typeface="ACaslon-Semibold"/>
              </a:rPr>
              <a:t>Mechanism for creating and sharing compelling projects </a:t>
            </a:r>
            <a:endParaRPr lang="en-US" sz="2800" spc="-20" dirty="0" smtClean="0">
              <a:latin typeface="ACaslon-Semibold"/>
              <a:cs typeface="ACaslon-Semibold"/>
            </a:endParaRPr>
          </a:p>
          <a:p>
            <a:pPr marL="355600" marR="5080" indent="-342900">
              <a:lnSpc>
                <a:spcPct val="111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800" spc="-20" dirty="0" smtClean="0">
                <a:latin typeface="ACaslon-Semibold"/>
                <a:cs typeface="ACaslon-Semibold"/>
              </a:rPr>
              <a:t>Flexible </a:t>
            </a:r>
            <a:r>
              <a:rPr lang="en-US" sz="2800" spc="-20" dirty="0" smtClean="0">
                <a:latin typeface="ACaslon-Semibold"/>
                <a:cs typeface="ACaslon-Semibold"/>
              </a:rPr>
              <a:t>engagement </a:t>
            </a:r>
            <a:r>
              <a:rPr lang="en-US" sz="2800" spc="-20" dirty="0" smtClean="0">
                <a:latin typeface="ACaslon-Semibold"/>
                <a:cs typeface="ACaslon-Semibold"/>
              </a:rPr>
              <a:t>and assessment framework</a:t>
            </a:r>
            <a:endParaRPr lang="en-US" sz="2800" spc="-20" dirty="0" smtClean="0">
              <a:latin typeface="ACaslon-Semibold"/>
              <a:cs typeface="ACaslon-Semibold"/>
            </a:endParaRPr>
          </a:p>
          <a:p>
            <a:pPr marL="355600" marR="5080" indent="-342900">
              <a:lnSpc>
                <a:spcPct val="111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800" spc="-20" dirty="0">
                <a:latin typeface="ACaslon-Semibold"/>
                <a:cs typeface="ACaslon-Semibold"/>
              </a:rPr>
              <a:t>D</a:t>
            </a:r>
            <a:r>
              <a:rPr lang="en-US" sz="2800" spc="-20" dirty="0" smtClean="0">
                <a:latin typeface="ACaslon-Semibold"/>
                <a:cs typeface="ACaslon-Semibold"/>
              </a:rPr>
              <a:t>igital </a:t>
            </a:r>
            <a:r>
              <a:rPr lang="en-US" sz="2800" spc="-20" dirty="0">
                <a:latin typeface="ACaslon-Semibold"/>
                <a:cs typeface="ACaslon-Semibold"/>
              </a:rPr>
              <a:t>B</a:t>
            </a:r>
            <a:r>
              <a:rPr lang="en-US" sz="2800" spc="-20" dirty="0" smtClean="0">
                <a:latin typeface="ACaslon-Semibold"/>
                <a:cs typeface="ACaslon-Semibold"/>
              </a:rPr>
              <a:t>adges for showcasing </a:t>
            </a:r>
            <a:r>
              <a:rPr lang="en-US" sz="2800" spc="-20" dirty="0" smtClean="0">
                <a:latin typeface="ACaslon-Semibold"/>
                <a:cs typeface="ACaslon-Semibold"/>
              </a:rPr>
              <a:t>achievement </a:t>
            </a:r>
            <a:r>
              <a:rPr lang="en-US" sz="2800" spc="-20" dirty="0" smtClean="0">
                <a:latin typeface="ACaslon-Semibold"/>
                <a:cs typeface="ACaslon-Semibold"/>
              </a:rPr>
              <a:t>and building </a:t>
            </a:r>
            <a:r>
              <a:rPr lang="en-US" sz="2800" spc="-20" dirty="0" smtClean="0">
                <a:latin typeface="ACaslon-Semibold"/>
                <a:cs typeface="ACaslon-Semibold"/>
              </a:rPr>
              <a:t>capacity  </a:t>
            </a:r>
            <a:endParaRPr lang="en-US" sz="2800" spc="-20" dirty="0" smtClean="0"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400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 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n-US" sz="2400" spc="-20" dirty="0">
              <a:solidFill>
                <a:schemeClr val="accent2"/>
              </a:solidFill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b="1" spc="-20" dirty="0" smtClean="0">
                <a:latin typeface="ACaslon-Semibold"/>
                <a:cs typeface="ACaslon-Semibold"/>
              </a:rPr>
              <a:t>Transforming Experiential Learning into a catalyst for global impact</a:t>
            </a:r>
            <a:endParaRPr lang="en-US" sz="2800" b="1" dirty="0">
              <a:latin typeface="ACaslon-Semibold"/>
              <a:cs typeface="ACaslon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3100" y="4634050"/>
            <a:ext cx="3804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15" dirty="0" smtClean="0">
                <a:solidFill>
                  <a:srgbClr val="2869B8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lang="en-US" sz="1800" spc="-10" dirty="0" smtClean="0">
                <a:solidFill>
                  <a:srgbClr val="5D5A59"/>
                </a:solidFill>
                <a:latin typeface="Gotham-Book"/>
                <a:cs typeface="Gotham-Book"/>
              </a:rPr>
              <a:t> </a:t>
            </a:r>
            <a:endParaRPr sz="1800" dirty="0">
              <a:latin typeface="Gotham-Book"/>
              <a:cs typeface="Gotham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3100" y="5457011"/>
            <a:ext cx="283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20" dirty="0" smtClean="0">
                <a:solidFill>
                  <a:srgbClr val="5D5A59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3100" y="6005650"/>
            <a:ext cx="38049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15" dirty="0" smtClean="0">
                <a:solidFill>
                  <a:srgbClr val="2869B8"/>
                </a:solidFill>
                <a:latin typeface="Gotham"/>
                <a:cs typeface="Gotham"/>
              </a:rPr>
              <a:t> </a:t>
            </a:r>
            <a:endParaRPr sz="1800" dirty="0">
              <a:latin typeface="Gotham-Book"/>
              <a:cs typeface="Gotham-Book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9F7DDB90-08CF-7145-89D4-BAF91A3BC83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382000" y="7514031"/>
            <a:ext cx="5562600" cy="24686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5"/>
              </a:spcBef>
            </a:pPr>
            <a:r>
              <a:rPr sz="1600" b="1" spc="-5" dirty="0"/>
              <a:t>AAC&amp;U</a:t>
            </a:r>
            <a:r>
              <a:rPr sz="1600" b="1" spc="-15" dirty="0"/>
              <a:t> </a:t>
            </a:r>
            <a:r>
              <a:rPr lang="en-US" sz="1600" b="1" spc="-5" dirty="0"/>
              <a:t>2022 ANNUAL MEETING</a:t>
            </a:r>
            <a:r>
              <a:rPr lang="en-US" sz="1600" b="1" spc="-5" dirty="0">
                <a:solidFill>
                  <a:srgbClr val="BD173D"/>
                </a:solidFill>
                <a:latin typeface="Gotham"/>
                <a:cs typeface="Gotham"/>
              </a:rPr>
              <a:t> </a:t>
            </a:r>
            <a:r>
              <a:rPr lang="en-US" sz="1600" dirty="0">
                <a:solidFill>
                  <a:srgbClr val="AEACAC"/>
                </a:solidFill>
              </a:rPr>
              <a:t>|</a:t>
            </a:r>
            <a:r>
              <a:rPr lang="en-US" sz="1600" spc="-15" dirty="0">
                <a:solidFill>
                  <a:srgbClr val="AEACAC"/>
                </a:solidFill>
              </a:rPr>
              <a:t> </a:t>
            </a:r>
            <a:fld id="{81D60167-4931-47E6-BA6A-407CBD079E47}" type="slidenum">
              <a:rPr sz="1600" b="1" spc="-5" smtClean="0">
                <a:solidFill>
                  <a:srgbClr val="BD173D"/>
                </a:solidFill>
                <a:latin typeface="Gotham"/>
                <a:cs typeface="Gotham"/>
              </a:rPr>
              <a:pPr marL="38100" algn="r">
                <a:lnSpc>
                  <a:spcPct val="100000"/>
                </a:lnSpc>
                <a:spcBef>
                  <a:spcPts val="5"/>
                </a:spcBef>
              </a:pPr>
              <a:t>5</a:t>
            </a:fld>
            <a:endParaRPr sz="1600" spc="-5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456C741-2F96-1A47-B76C-6B49DCCD3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65" y="7539616"/>
            <a:ext cx="3505200" cy="190500"/>
          </a:xfrm>
          <a:prstGeom prst="rect">
            <a:avLst/>
          </a:prstGeom>
        </p:spPr>
      </p:pic>
      <p:sp>
        <p:nvSpPr>
          <p:cNvPr id="20" name="object 15"/>
          <p:cNvSpPr txBox="1"/>
          <p:nvPr/>
        </p:nvSpPr>
        <p:spPr>
          <a:xfrm>
            <a:off x="673100" y="3262450"/>
            <a:ext cx="283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20" dirty="0" smtClean="0">
                <a:solidFill>
                  <a:srgbClr val="5D5A59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682" y="421854"/>
            <a:ext cx="1302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Caslon-Semibold"/>
              </a:rPr>
              <a:t>SOLUTION: REMOVING CONSTRAINTS </a:t>
            </a:r>
            <a:endParaRPr lang="en-US" sz="3200" b="1" dirty="0">
              <a:latin typeface="ACaslon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155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F53F7C-05B5-924B-867B-D51168BB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00" y="152400"/>
            <a:ext cx="6858000" cy="82296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685800" y="7318375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6350">
            <a:solidFill>
              <a:srgbClr val="5D5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87729" y="356967"/>
            <a:ext cx="13868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 smtClean="0">
                <a:solidFill>
                  <a:schemeClr val="tx1"/>
                </a:solidFill>
                <a:cs typeface="Gotham"/>
              </a:rPr>
              <a:t>ELN PROJECT PORTAL: HOW </a:t>
            </a:r>
            <a:r>
              <a:rPr lang="en-US" sz="3200" spc="-5" dirty="0" smtClean="0">
                <a:solidFill>
                  <a:schemeClr val="tx1"/>
                </a:solidFill>
                <a:cs typeface="Gotham"/>
              </a:rPr>
              <a:t>IT WORKS</a:t>
            </a:r>
            <a:endParaRPr sz="3200" dirty="0">
              <a:cs typeface="Gotha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4765" y="1066800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3100" y="2172694"/>
            <a:ext cx="62992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b="1" spc="-20" dirty="0" smtClean="0">
                <a:solidFill>
                  <a:srgbClr val="00A89C"/>
                </a:solidFill>
                <a:latin typeface="ACaslon-Semibold"/>
                <a:cs typeface="ACaslon-Semibold"/>
              </a:rPr>
              <a:t> </a:t>
            </a:r>
            <a:endParaRPr lang="en-US" sz="3500" b="1" spc="-20" dirty="0">
              <a:solidFill>
                <a:srgbClr val="00A89C"/>
              </a:solidFill>
              <a:latin typeface="ACaslon-Semibold"/>
              <a:cs typeface="ACaslon-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9029" y="1389591"/>
            <a:ext cx="13394535" cy="4842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spc="-20" dirty="0" smtClean="0">
                <a:solidFill>
                  <a:srgbClr val="C00000"/>
                </a:solidFill>
                <a:latin typeface="ACaslon-Semibold"/>
                <a:cs typeface="ACaslon-Semibold"/>
              </a:rPr>
              <a:t>Projects </a:t>
            </a:r>
            <a:r>
              <a:rPr lang="en-US" sz="2800" spc="-20" dirty="0" smtClean="0">
                <a:solidFill>
                  <a:srgbClr val="C00000"/>
                </a:solidFill>
                <a:latin typeface="ACaslon-Semibold"/>
                <a:cs typeface="ACaslon-Semibold"/>
              </a:rPr>
              <a:t>are submitted by faculty, staff, students or partners and must be:</a:t>
            </a:r>
            <a:endParaRPr lang="en-US" sz="2800" spc="-20" dirty="0">
              <a:solidFill>
                <a:schemeClr val="accent2"/>
              </a:solidFill>
              <a:latin typeface="ACaslon-Semibold"/>
              <a:cs typeface="ACaslon-Semibold"/>
            </a:endParaRPr>
          </a:p>
          <a:p>
            <a:pPr marL="355600" marR="5080" indent="-342900">
              <a:lnSpc>
                <a:spcPct val="111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800" spc="-20" dirty="0" smtClean="0">
                <a:latin typeface="ACaslon-Semibold"/>
                <a:cs typeface="ACaslon-Semibold"/>
              </a:rPr>
              <a:t>Mentored</a:t>
            </a:r>
          </a:p>
          <a:p>
            <a:pPr marL="355600" marR="5080" indent="-342900">
              <a:lnSpc>
                <a:spcPct val="111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800" spc="-20" dirty="0" smtClean="0">
                <a:latin typeface="ACaslon-Semibold"/>
                <a:cs typeface="ACaslon-Semibold"/>
              </a:rPr>
              <a:t>Collaborative</a:t>
            </a:r>
          </a:p>
          <a:p>
            <a:pPr marL="355600" marR="5080" indent="-342900">
              <a:lnSpc>
                <a:spcPct val="1111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n-US" sz="2800" spc="-20" dirty="0" smtClean="0">
                <a:latin typeface="ACaslon-Semibold"/>
                <a:cs typeface="ACaslon-Semibold"/>
              </a:rPr>
              <a:t>Result in some meaningful </a:t>
            </a:r>
            <a:endParaRPr lang="en-US" sz="2800" spc="-20" dirty="0" smtClean="0"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spc="-20" dirty="0">
                <a:latin typeface="ACaslon-Semibold"/>
                <a:cs typeface="ACaslon-Semibold"/>
              </a:rPr>
              <a:t> </a:t>
            </a:r>
            <a:r>
              <a:rPr lang="en-US" sz="2800" spc="-20" dirty="0" smtClean="0">
                <a:latin typeface="ACaslon-Semibold"/>
                <a:cs typeface="ACaslon-Semibold"/>
              </a:rPr>
              <a:t>   </a:t>
            </a:r>
            <a:r>
              <a:rPr lang="en-US" sz="2800" spc="-20" dirty="0" smtClean="0">
                <a:latin typeface="ACaslon-Semibold"/>
                <a:cs typeface="ACaslon-Semibold"/>
              </a:rPr>
              <a:t>outcome</a:t>
            </a:r>
            <a:endParaRPr lang="en-US" sz="2800" spc="-20" dirty="0" smtClean="0"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400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 </a:t>
            </a:r>
            <a:endParaRPr lang="en-US" sz="2800" b="1" spc="-20" dirty="0" smtClean="0"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n-US" sz="2800" b="1" spc="-20" dirty="0"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b="1" spc="-20" dirty="0" smtClean="0">
                <a:latin typeface="ACaslon-Semibold"/>
                <a:cs typeface="ACaslon-Semibold"/>
              </a:rPr>
              <a:t>Students </a:t>
            </a:r>
            <a:r>
              <a:rPr lang="en-US" sz="2800" b="1" spc="-20" dirty="0" smtClean="0">
                <a:latin typeface="ACaslon-Semibold"/>
                <a:cs typeface="ACaslon-Semibold"/>
              </a:rPr>
              <a:t>can browse </a:t>
            </a:r>
            <a:r>
              <a:rPr lang="en-US" sz="2800" b="1" spc="-20" dirty="0" smtClean="0">
                <a:latin typeface="ACaslon-Semibold"/>
                <a:cs typeface="ACaslon-Semibold"/>
              </a:rPr>
              <a:t>existing  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b="1" spc="-20" dirty="0" smtClean="0">
                <a:latin typeface="ACaslon-Semibold"/>
                <a:cs typeface="ACaslon-Semibold"/>
              </a:rPr>
              <a:t>Projects or </a:t>
            </a:r>
            <a:r>
              <a:rPr lang="en-US" sz="2800" b="1" spc="-20" dirty="0" smtClean="0">
                <a:latin typeface="ACaslon-Semibold"/>
                <a:cs typeface="ACaslon-Semibold"/>
              </a:rPr>
              <a:t>create their own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n-US" sz="2800" b="1" spc="-20" dirty="0">
              <a:latin typeface="ACaslon-Semibold"/>
              <a:cs typeface="ACaslon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3100" y="4634050"/>
            <a:ext cx="3804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15" dirty="0" smtClean="0">
                <a:solidFill>
                  <a:srgbClr val="2869B8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lang="en-US" sz="1800" spc="-10" dirty="0" smtClean="0">
                <a:solidFill>
                  <a:srgbClr val="5D5A59"/>
                </a:solidFill>
                <a:latin typeface="Gotham-Book"/>
                <a:cs typeface="Gotham-Book"/>
              </a:rPr>
              <a:t> </a:t>
            </a:r>
            <a:endParaRPr sz="1800" dirty="0">
              <a:latin typeface="Gotham-Book"/>
              <a:cs typeface="Gotham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3100" y="5457011"/>
            <a:ext cx="283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20" dirty="0" smtClean="0">
                <a:solidFill>
                  <a:srgbClr val="5D5A59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3100" y="6005650"/>
            <a:ext cx="38049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15" dirty="0" smtClean="0">
                <a:solidFill>
                  <a:srgbClr val="2869B8"/>
                </a:solidFill>
                <a:latin typeface="Gotham"/>
                <a:cs typeface="Gotham"/>
              </a:rPr>
              <a:t> </a:t>
            </a:r>
            <a:endParaRPr sz="1800" dirty="0">
              <a:latin typeface="Gotham-Book"/>
              <a:cs typeface="Gotham-Book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9F7DDB90-08CF-7145-89D4-BAF91A3BC83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382000" y="7514031"/>
            <a:ext cx="5562600" cy="24686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5"/>
              </a:spcBef>
            </a:pPr>
            <a:r>
              <a:rPr sz="1600" b="1" spc="-5" dirty="0"/>
              <a:t>AAC&amp;U</a:t>
            </a:r>
            <a:r>
              <a:rPr sz="1600" b="1" spc="-15" dirty="0"/>
              <a:t> </a:t>
            </a:r>
            <a:r>
              <a:rPr lang="en-US" sz="1600" b="1" spc="-5" dirty="0"/>
              <a:t>2022 ANNUAL MEETING</a:t>
            </a:r>
            <a:r>
              <a:rPr lang="en-US" sz="1600" b="1" spc="-5" dirty="0">
                <a:solidFill>
                  <a:srgbClr val="BD173D"/>
                </a:solidFill>
                <a:latin typeface="Gotham"/>
                <a:cs typeface="Gotham"/>
              </a:rPr>
              <a:t> </a:t>
            </a:r>
            <a:r>
              <a:rPr lang="en-US" sz="1600" dirty="0">
                <a:solidFill>
                  <a:srgbClr val="AEACAC"/>
                </a:solidFill>
              </a:rPr>
              <a:t>|</a:t>
            </a:r>
            <a:r>
              <a:rPr lang="en-US" sz="1600" spc="-15" dirty="0">
                <a:solidFill>
                  <a:srgbClr val="AEACAC"/>
                </a:solidFill>
              </a:rPr>
              <a:t> </a:t>
            </a:r>
            <a:fld id="{81D60167-4931-47E6-BA6A-407CBD079E47}" type="slidenum">
              <a:rPr sz="1600" b="1" spc="-5" smtClean="0">
                <a:solidFill>
                  <a:srgbClr val="BD173D"/>
                </a:solidFill>
                <a:latin typeface="Gotham"/>
                <a:cs typeface="Gotham"/>
              </a:rPr>
              <a:pPr marL="38100" algn="r">
                <a:lnSpc>
                  <a:spcPct val="100000"/>
                </a:lnSpc>
                <a:spcBef>
                  <a:spcPts val="5"/>
                </a:spcBef>
              </a:pPr>
              <a:t>6</a:t>
            </a:fld>
            <a:endParaRPr sz="1600" spc="-5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456C741-2F96-1A47-B76C-6B49DCCD3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65" y="7539616"/>
            <a:ext cx="3505200" cy="190500"/>
          </a:xfrm>
          <a:prstGeom prst="rect">
            <a:avLst/>
          </a:prstGeom>
        </p:spPr>
      </p:pic>
      <p:sp>
        <p:nvSpPr>
          <p:cNvPr id="20" name="object 15"/>
          <p:cNvSpPr txBox="1"/>
          <p:nvPr/>
        </p:nvSpPr>
        <p:spPr>
          <a:xfrm>
            <a:off x="673100" y="3262450"/>
            <a:ext cx="283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20" dirty="0" smtClean="0">
                <a:solidFill>
                  <a:srgbClr val="5D5A59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121" y="2172694"/>
            <a:ext cx="8085443" cy="45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7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7318375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6350">
            <a:solidFill>
              <a:srgbClr val="5D5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2000" y="330674"/>
            <a:ext cx="13868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 smtClean="0">
                <a:solidFill>
                  <a:schemeClr val="tx1"/>
                </a:solidFill>
                <a:cs typeface="Gotham"/>
              </a:rPr>
              <a:t>STUDENTS MOVE THROUGH </a:t>
            </a:r>
            <a:r>
              <a:rPr lang="en-US" sz="3200" spc="-5" dirty="0" smtClean="0">
                <a:solidFill>
                  <a:srgbClr val="C00000"/>
                </a:solidFill>
                <a:cs typeface="Gotham"/>
              </a:rPr>
              <a:t>PEARL</a:t>
            </a:r>
            <a:r>
              <a:rPr lang="en-US" sz="3200" spc="-5" dirty="0" smtClean="0">
                <a:solidFill>
                  <a:schemeClr val="tx1"/>
                </a:solidFill>
                <a:cs typeface="Gotham"/>
              </a:rPr>
              <a:t> </a:t>
            </a:r>
            <a:r>
              <a:rPr lang="en-US" sz="3200" spc="-5" dirty="0" smtClean="0">
                <a:solidFill>
                  <a:schemeClr val="tx1"/>
                </a:solidFill>
                <a:cs typeface="Gotham"/>
              </a:rPr>
              <a:t>FRAMEWORK:</a:t>
            </a:r>
            <a:endParaRPr sz="3200" dirty="0">
              <a:cs typeface="Gotha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4765" y="1066800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3100" y="2172694"/>
            <a:ext cx="62992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b="1" spc="-20" dirty="0" smtClean="0">
                <a:solidFill>
                  <a:srgbClr val="00A89C"/>
                </a:solidFill>
                <a:latin typeface="ACaslon-Semibold"/>
                <a:cs typeface="ACaslon-Semibold"/>
              </a:rPr>
              <a:t> </a:t>
            </a:r>
            <a:endParaRPr lang="en-US" sz="3500" b="1" spc="-20" dirty="0">
              <a:solidFill>
                <a:srgbClr val="00A89C"/>
              </a:solidFill>
              <a:latin typeface="ACaslon-Semibold"/>
              <a:cs typeface="ACaslon-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100" y="1525053"/>
            <a:ext cx="12890500" cy="2032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3200" b="1" spc="-20" dirty="0" smtClean="0">
                <a:solidFill>
                  <a:srgbClr val="C00000"/>
                </a:solidFill>
                <a:latin typeface="ACaslon-Semibold"/>
                <a:cs typeface="ACaslon-Semibold"/>
              </a:rPr>
              <a:t>         </a:t>
            </a:r>
            <a:r>
              <a:rPr lang="en-US" sz="3200" b="1" spc="-20" dirty="0" smtClean="0">
                <a:solidFill>
                  <a:srgbClr val="C00000"/>
                </a:solidFill>
                <a:latin typeface="ACaslon-Semibold"/>
                <a:cs typeface="ACaslon-Semibold"/>
              </a:rPr>
              <a:t>P</a:t>
            </a:r>
            <a:r>
              <a:rPr lang="en-US" sz="2800" spc="-20" dirty="0" smtClean="0">
                <a:latin typeface="ACaslon-Semibold"/>
                <a:cs typeface="ACaslon-Semibold"/>
              </a:rPr>
              <a:t>repare </a:t>
            </a:r>
            <a:r>
              <a:rPr lang="en-US" sz="2800" b="1" spc="-20" dirty="0" smtClean="0">
                <a:solidFill>
                  <a:srgbClr val="C00000"/>
                </a:solidFill>
                <a:latin typeface="ACaslon-Semibold"/>
                <a:cs typeface="ACaslon-Semibold"/>
              </a:rPr>
              <a:t>         </a:t>
            </a:r>
            <a:r>
              <a:rPr lang="en-US" sz="3200" b="1" spc="-20" dirty="0" smtClean="0">
                <a:solidFill>
                  <a:srgbClr val="C00000"/>
                </a:solidFill>
                <a:latin typeface="ACaslon-Semibold"/>
                <a:cs typeface="ACaslon-Semibold"/>
              </a:rPr>
              <a:t>E</a:t>
            </a:r>
            <a:r>
              <a:rPr lang="en-US" sz="2800" spc="-20" dirty="0" smtClean="0">
                <a:latin typeface="ACaslon-Semibold"/>
                <a:cs typeface="ACaslon-Semibold"/>
              </a:rPr>
              <a:t>ngage </a:t>
            </a:r>
            <a:r>
              <a:rPr lang="en-US" sz="2800" spc="-20" dirty="0" smtClean="0">
                <a:latin typeface="ACaslon-Semibold"/>
                <a:cs typeface="ACaslon-Semibold"/>
              </a:rPr>
              <a:t>&amp; </a:t>
            </a:r>
            <a:r>
              <a:rPr lang="en-US" sz="3200" b="1" spc="-20" dirty="0" smtClean="0">
                <a:solidFill>
                  <a:srgbClr val="C00000"/>
                </a:solidFill>
                <a:latin typeface="ACaslon-Semibold"/>
                <a:cs typeface="ACaslon-Semibold"/>
              </a:rPr>
              <a:t>A</a:t>
            </a:r>
            <a:r>
              <a:rPr lang="en-US" sz="2800" spc="-20" dirty="0" smtClean="0">
                <a:latin typeface="ACaslon-Semibold"/>
                <a:cs typeface="ACaslon-Semibold"/>
              </a:rPr>
              <a:t>dd</a:t>
            </a:r>
            <a:r>
              <a:rPr lang="en-US" sz="2800" spc="-20" dirty="0" smtClean="0">
                <a:solidFill>
                  <a:srgbClr val="C00000"/>
                </a:solidFill>
                <a:latin typeface="ACaslon-Semibold"/>
                <a:cs typeface="ACaslon-Semibold"/>
              </a:rPr>
              <a:t>       </a:t>
            </a:r>
            <a:r>
              <a:rPr lang="en-US" sz="3200" b="1" spc="-20" dirty="0" smtClean="0">
                <a:solidFill>
                  <a:srgbClr val="C00000"/>
                </a:solidFill>
                <a:latin typeface="ACaslon-Semibold"/>
                <a:cs typeface="ACaslon-Semibold"/>
              </a:rPr>
              <a:t>R</a:t>
            </a:r>
            <a:r>
              <a:rPr lang="en-US" sz="2800" spc="-20" dirty="0" smtClean="0">
                <a:latin typeface="ACaslon-Semibold"/>
                <a:cs typeface="ACaslon-Semibold"/>
              </a:rPr>
              <a:t>eflect</a:t>
            </a:r>
            <a:r>
              <a:rPr lang="en-US" sz="2800" spc="-20" dirty="0" smtClean="0">
                <a:solidFill>
                  <a:srgbClr val="C00000"/>
                </a:solidFill>
                <a:latin typeface="ACaslon-Semibold"/>
                <a:cs typeface="ACaslon-Semibold"/>
              </a:rPr>
              <a:t> </a:t>
            </a:r>
            <a:r>
              <a:rPr lang="en-US" sz="2800" spc="-20" dirty="0" smtClean="0">
                <a:latin typeface="ACaslon-Semibold"/>
                <a:cs typeface="ACaslon-Semibold"/>
              </a:rPr>
              <a:t>&amp;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800" spc="-20" dirty="0">
                <a:solidFill>
                  <a:srgbClr val="C00000"/>
                </a:solidFill>
                <a:latin typeface="ACaslon-Semibold"/>
                <a:cs typeface="ACaslon-Semibold"/>
              </a:rPr>
              <a:t> </a:t>
            </a:r>
            <a:r>
              <a:rPr lang="en-US" sz="2800" spc="-20" dirty="0" smtClean="0">
                <a:solidFill>
                  <a:srgbClr val="C00000"/>
                </a:solidFill>
                <a:latin typeface="ACaslon-Semibold"/>
                <a:cs typeface="ACaslon-Semibold"/>
              </a:rPr>
              <a:t>                                       </a:t>
            </a:r>
            <a:r>
              <a:rPr lang="en-US" sz="2800" spc="-20" dirty="0" smtClean="0">
                <a:latin typeface="ACaslon-Semibold"/>
                <a:cs typeface="ACaslon-Semibold"/>
              </a:rPr>
              <a:t>value </a:t>
            </a:r>
            <a:r>
              <a:rPr lang="en-US" sz="2800" spc="-20" dirty="0" smtClean="0">
                <a:solidFill>
                  <a:srgbClr val="C00000"/>
                </a:solidFill>
                <a:latin typeface="ACaslon-Semibold"/>
                <a:cs typeface="ACaslon-Semibold"/>
              </a:rPr>
              <a:t>	        </a:t>
            </a:r>
            <a:r>
              <a:rPr lang="en-US" sz="3200" b="1" spc="-20" dirty="0" smtClean="0">
                <a:solidFill>
                  <a:srgbClr val="C00000"/>
                </a:solidFill>
                <a:latin typeface="ACaslon-Semibold"/>
                <a:cs typeface="ACaslon-Semibold"/>
              </a:rPr>
              <a:t>L</a:t>
            </a:r>
            <a:r>
              <a:rPr lang="en-US" sz="2800" spc="-20" dirty="0" smtClean="0">
                <a:latin typeface="ACaslon-Semibold"/>
                <a:cs typeface="ACaslon-Semibold"/>
              </a:rPr>
              <a:t>everage</a:t>
            </a:r>
            <a:endParaRPr lang="en-US" sz="2400" spc="-20" dirty="0"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2400" spc="-20" dirty="0" smtClean="0">
                <a:solidFill>
                  <a:schemeClr val="accent2"/>
                </a:solidFill>
                <a:latin typeface="ACaslon-Semibold"/>
                <a:cs typeface="ACaslon-Semibold"/>
              </a:rPr>
              <a:t> </a:t>
            </a:r>
            <a:endParaRPr lang="en-US" sz="2800" b="1" spc="-20" dirty="0" smtClean="0">
              <a:latin typeface="ACaslon-Semibold"/>
              <a:cs typeface="ACaslon-Semibold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n-US" sz="2800" b="1" spc="-20" dirty="0">
              <a:latin typeface="ACaslon-Semibold"/>
              <a:cs typeface="ACaslon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3100" y="4634050"/>
            <a:ext cx="3804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15" dirty="0" smtClean="0">
                <a:solidFill>
                  <a:srgbClr val="2869B8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lang="en-US" sz="1800" spc="-10" dirty="0" smtClean="0">
                <a:solidFill>
                  <a:srgbClr val="5D5A59"/>
                </a:solidFill>
                <a:latin typeface="Gotham-Book"/>
                <a:cs typeface="Gotham-Book"/>
              </a:rPr>
              <a:t> </a:t>
            </a:r>
            <a:endParaRPr sz="1800" dirty="0">
              <a:latin typeface="Gotham-Book"/>
              <a:cs typeface="Gotham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3100" y="5457011"/>
            <a:ext cx="283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20" dirty="0" smtClean="0">
                <a:solidFill>
                  <a:srgbClr val="5D5A59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3100" y="6005651"/>
            <a:ext cx="1250950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200" b="1" dirty="0"/>
              <a:t>  </a:t>
            </a:r>
            <a:endParaRPr lang="en-US" sz="3200" dirty="0"/>
          </a:p>
          <a:p>
            <a:r>
              <a:rPr lang="en-US" dirty="0"/>
              <a:t/>
            </a:r>
            <a:br>
              <a:rPr lang="en-US" dirty="0"/>
            </a:br>
            <a:endParaRPr sz="1800" dirty="0">
              <a:latin typeface="Gotham-Book"/>
              <a:cs typeface="Gotham-Book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9F7DDB90-08CF-7145-89D4-BAF91A3BC83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382000" y="7514031"/>
            <a:ext cx="5562600" cy="24686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5"/>
              </a:spcBef>
            </a:pPr>
            <a:r>
              <a:rPr sz="1600" b="1" spc="-5" dirty="0"/>
              <a:t>AAC&amp;U</a:t>
            </a:r>
            <a:r>
              <a:rPr sz="1600" b="1" spc="-15" dirty="0"/>
              <a:t> </a:t>
            </a:r>
            <a:r>
              <a:rPr lang="en-US" sz="1600" b="1" spc="-5" dirty="0"/>
              <a:t>2022 ANNUAL MEETING</a:t>
            </a:r>
            <a:r>
              <a:rPr lang="en-US" sz="1600" b="1" spc="-5" dirty="0">
                <a:solidFill>
                  <a:srgbClr val="BD173D"/>
                </a:solidFill>
                <a:latin typeface="Gotham"/>
                <a:cs typeface="Gotham"/>
              </a:rPr>
              <a:t> </a:t>
            </a:r>
            <a:r>
              <a:rPr lang="en-US" sz="1600" dirty="0">
                <a:solidFill>
                  <a:srgbClr val="AEACAC"/>
                </a:solidFill>
              </a:rPr>
              <a:t>|</a:t>
            </a:r>
            <a:r>
              <a:rPr lang="en-US" sz="1600" spc="-15" dirty="0">
                <a:solidFill>
                  <a:srgbClr val="AEACAC"/>
                </a:solidFill>
              </a:rPr>
              <a:t> </a:t>
            </a:r>
            <a:fld id="{81D60167-4931-47E6-BA6A-407CBD079E47}" type="slidenum">
              <a:rPr sz="1600" b="1" spc="-5" smtClean="0">
                <a:solidFill>
                  <a:srgbClr val="BD173D"/>
                </a:solidFill>
                <a:latin typeface="Gotham"/>
                <a:cs typeface="Gotham"/>
              </a:rPr>
              <a:pPr marL="38100" algn="r">
                <a:lnSpc>
                  <a:spcPct val="100000"/>
                </a:lnSpc>
                <a:spcBef>
                  <a:spcPts val="5"/>
                </a:spcBef>
              </a:pPr>
              <a:t>7</a:t>
            </a:fld>
            <a:endParaRPr sz="1600" spc="-5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456C741-2F96-1A47-B76C-6B49DCCD3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5" y="7539616"/>
            <a:ext cx="3505200" cy="190500"/>
          </a:xfrm>
          <a:prstGeom prst="rect">
            <a:avLst/>
          </a:prstGeom>
        </p:spPr>
      </p:pic>
      <p:sp>
        <p:nvSpPr>
          <p:cNvPr id="20" name="object 15"/>
          <p:cNvSpPr txBox="1"/>
          <p:nvPr/>
        </p:nvSpPr>
        <p:spPr>
          <a:xfrm>
            <a:off x="1190626" y="6837363"/>
            <a:ext cx="292796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20" dirty="0" smtClean="0">
                <a:solidFill>
                  <a:srgbClr val="5D5A59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3F53F7C-05B5-924B-867B-D51168BB2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054" y="1076826"/>
            <a:ext cx="5201291" cy="6241549"/>
          </a:xfrm>
          <a:prstGeom prst="rect">
            <a:avLst/>
          </a:prstGeom>
        </p:spPr>
      </p:pic>
      <p:pic>
        <p:nvPicPr>
          <p:cNvPr id="5128" name="Picture 8" descr="https://lh4.googleusercontent.com/lT3L54mkz5fAJWY3vpzwSSk362zZh7EI6hj6tIzfZd51G56pRKLS2khgCKH7-CN6pjhDlxJA9eHWR8sDP497qQVjEkAWX9Yv2f5qx8HNL4vkcKm4bGUopITGRwXlSKbcdlW63Z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29212"/>
            <a:ext cx="11816905" cy="307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6663" y="5752191"/>
            <a:ext cx="1176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7106" y="5798870"/>
            <a:ext cx="1272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Caslon-Semibold"/>
              </a:rPr>
              <a:t>Scalable model works across project types and curricular contexts (curricular &amp; co-curricular)</a:t>
            </a:r>
            <a:endParaRPr lang="en-US" sz="2800" dirty="0">
              <a:latin typeface="ACaslon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44736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7318375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6350">
            <a:solidFill>
              <a:srgbClr val="5D5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08726" y="365878"/>
            <a:ext cx="13868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 smtClean="0">
                <a:solidFill>
                  <a:schemeClr val="tx1"/>
                </a:solidFill>
                <a:cs typeface="Gotham"/>
              </a:rPr>
              <a:t>FINAL PROJECTS ARE LINKED TO DIGITAL BADGES</a:t>
            </a:r>
            <a:endParaRPr sz="3200" dirty="0">
              <a:cs typeface="Gotha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4765" y="1066800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3100" y="2172694"/>
            <a:ext cx="62992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b="1" spc="-20" dirty="0" smtClean="0">
                <a:solidFill>
                  <a:srgbClr val="00A89C"/>
                </a:solidFill>
                <a:latin typeface="ACaslon-Semibold"/>
                <a:cs typeface="ACaslon-Semibold"/>
              </a:rPr>
              <a:t> </a:t>
            </a:r>
            <a:endParaRPr lang="en-US" sz="3500" b="1" spc="-20" dirty="0">
              <a:solidFill>
                <a:srgbClr val="00A89C"/>
              </a:solidFill>
              <a:latin typeface="ACaslon-Semibold"/>
              <a:cs typeface="ACaslon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3100" y="4634050"/>
            <a:ext cx="3804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15" dirty="0" smtClean="0">
                <a:solidFill>
                  <a:srgbClr val="2869B8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lang="en-US" sz="1800" spc="-10" dirty="0" smtClean="0">
                <a:solidFill>
                  <a:srgbClr val="5D5A59"/>
                </a:solidFill>
                <a:latin typeface="Gotham-Book"/>
                <a:cs typeface="Gotham-Book"/>
              </a:rPr>
              <a:t> </a:t>
            </a:r>
            <a:endParaRPr sz="1800" dirty="0">
              <a:latin typeface="Gotham-Book"/>
              <a:cs typeface="Gotham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3100" y="5457011"/>
            <a:ext cx="283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20" dirty="0" smtClean="0">
                <a:solidFill>
                  <a:srgbClr val="5D5A59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3100" y="6005651"/>
            <a:ext cx="1250950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200" b="1" dirty="0"/>
              <a:t>  </a:t>
            </a:r>
            <a:endParaRPr lang="en-US" sz="3200" dirty="0"/>
          </a:p>
          <a:p>
            <a:r>
              <a:rPr lang="en-US" dirty="0"/>
              <a:t/>
            </a:r>
            <a:br>
              <a:rPr lang="en-US" dirty="0"/>
            </a:br>
            <a:endParaRPr sz="1800" dirty="0">
              <a:latin typeface="Gotham-Book"/>
              <a:cs typeface="Gotham-Book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9F7DDB90-08CF-7145-89D4-BAF91A3BC83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382000" y="7514031"/>
            <a:ext cx="5562600" cy="24686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5"/>
              </a:spcBef>
            </a:pPr>
            <a:r>
              <a:rPr sz="1600" b="1" spc="-5" dirty="0"/>
              <a:t>AAC&amp;U</a:t>
            </a:r>
            <a:r>
              <a:rPr sz="1600" b="1" spc="-15" dirty="0"/>
              <a:t> </a:t>
            </a:r>
            <a:r>
              <a:rPr lang="en-US" sz="1600" b="1" spc="-5" dirty="0"/>
              <a:t>2022 ANNUAL MEETING</a:t>
            </a:r>
            <a:r>
              <a:rPr lang="en-US" sz="1600" b="1" spc="-5" dirty="0">
                <a:solidFill>
                  <a:srgbClr val="BD173D"/>
                </a:solidFill>
                <a:latin typeface="Gotham"/>
                <a:cs typeface="Gotham"/>
              </a:rPr>
              <a:t> </a:t>
            </a:r>
            <a:r>
              <a:rPr lang="en-US" sz="1600" dirty="0">
                <a:solidFill>
                  <a:srgbClr val="AEACAC"/>
                </a:solidFill>
              </a:rPr>
              <a:t>|</a:t>
            </a:r>
            <a:r>
              <a:rPr lang="en-US" sz="1600" spc="-15" dirty="0">
                <a:solidFill>
                  <a:srgbClr val="AEACAC"/>
                </a:solidFill>
              </a:rPr>
              <a:t> </a:t>
            </a:r>
            <a:fld id="{81D60167-4931-47E6-BA6A-407CBD079E47}" type="slidenum">
              <a:rPr sz="1600" b="1" spc="-5" smtClean="0">
                <a:solidFill>
                  <a:srgbClr val="BD173D"/>
                </a:solidFill>
                <a:latin typeface="Gotham"/>
                <a:cs typeface="Gotham"/>
              </a:rPr>
              <a:pPr marL="38100" algn="r">
                <a:lnSpc>
                  <a:spcPct val="100000"/>
                </a:lnSpc>
                <a:spcBef>
                  <a:spcPts val="5"/>
                </a:spcBef>
              </a:pPr>
              <a:t>8</a:t>
            </a:fld>
            <a:endParaRPr sz="1600" spc="-5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456C741-2F96-1A47-B76C-6B49DCCD3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5" y="7539616"/>
            <a:ext cx="3505200" cy="190500"/>
          </a:xfrm>
          <a:prstGeom prst="rect">
            <a:avLst/>
          </a:prstGeom>
        </p:spPr>
      </p:pic>
      <p:sp>
        <p:nvSpPr>
          <p:cNvPr id="20" name="object 15"/>
          <p:cNvSpPr txBox="1"/>
          <p:nvPr/>
        </p:nvSpPr>
        <p:spPr>
          <a:xfrm>
            <a:off x="1190626" y="6837363"/>
            <a:ext cx="292796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20" dirty="0" smtClean="0">
                <a:solidFill>
                  <a:srgbClr val="5D5A59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</p:txBody>
      </p:sp>
      <p:pic>
        <p:nvPicPr>
          <p:cNvPr id="6146" name="Picture 2" descr="https://lh4.googleusercontent.com/aXSD0qmoVeLAQ5lUi81aHY3r2gdm0NBrq6suiBolVtqf-2u6gdjlmjUXftnNPIfHfho2ejdkCht2cdtneWDH3A76pwbWObA1hRbzSNxaTKGnHNOkgjub8TohWnWwYLEhNBwECgz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45" y="4320318"/>
            <a:ext cx="2258568" cy="22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5.googleusercontent.com/hWD5TdT3uWdd79ZXhdvgCzxfb3dCEzRhn53iD1lXfALZL3H3pXFZXNdVl1_yesjBFW8iSGMlLGLCzerBNmXx5EVSzVZGgrBb2MWQsxFpGA4OjV-WlaYAmcd6Wh1XPSdEx6kyvP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62" y="1275666"/>
            <a:ext cx="2260559" cy="226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lh5.googleusercontent.com/wFAbueI_qxDiklIA_zAYAnfAwhTtD0ecImuJeHFeei2XxjYx1uhtOrDy6-qGgIXjKc7XTXcTwUHPCVqL0UPHWjuj27eMRpY6rqomHuUsIVVpO5dpBfBiw-W9Bl1bKb_KAPBuTxD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32" y="4964213"/>
            <a:ext cx="2258568" cy="22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lh4.googleusercontent.com/IAtO_sTqshMOtaCEJLN4pq_ZSbApj8GcRfrd_ntY_97KaVF9pVPdOnaLUwV81Q_Or6_eUhpHh75Wk7cXrX7EtT-a4iQcBGedZKq2YcD2cRBopRQEK_VElqzwxN0tcgLDHHTCfc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7" y="5170428"/>
            <a:ext cx="2258568" cy="22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lh6.googleusercontent.com/9VJte14WEoh7Qy5EPAKXRHG-GVMmzQnX6ALWFU4cNPmafofoTLQH03UsegflMYgoXzNQViHzaKez1cdmTVa1nMXabTIMyPhc5ufxV1u5yPzdFobUo_m1s1PSRl07anw-QoKndKR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8" y="1315573"/>
            <a:ext cx="2258568" cy="22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lh4.googleusercontent.com/jDbtueHa_8Frhlz0kFhnw7Ak_afvgRjpbbNdUOjvcY1dhXVSUdmOmpgmdllDtxXNbS4FkrxUP32ZaO_yNRuVKug6EJToss-msMTd3HcKG0OZdrQJeybDEybzgB8whS2VT5IIRGw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45" y="1895670"/>
            <a:ext cx="2258568" cy="22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63255" y="2999336"/>
            <a:ext cx="43134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ACaslon-Semibold"/>
              </a:rPr>
              <a:t>Students can showcase and exchange their experiences</a:t>
            </a:r>
            <a:endParaRPr lang="en-US" sz="2800" dirty="0" smtClean="0">
              <a:solidFill>
                <a:srgbClr val="C00000"/>
              </a:solidFill>
              <a:latin typeface="ACaslon-Semibold"/>
            </a:endParaRPr>
          </a:p>
          <a:p>
            <a:pPr algn="ctr"/>
            <a:endParaRPr lang="en-US" sz="2800" dirty="0" smtClean="0">
              <a:solidFill>
                <a:srgbClr val="C00000"/>
              </a:solidFill>
              <a:latin typeface="ACaslon-Semibold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ACaslon-Semibold"/>
              </a:rPr>
              <a:t>We </a:t>
            </a:r>
            <a:r>
              <a:rPr lang="en-US" sz="2800" dirty="0" smtClean="0">
                <a:solidFill>
                  <a:srgbClr val="C00000"/>
                </a:solidFill>
                <a:latin typeface="ACaslon-Semibold"/>
              </a:rPr>
              <a:t>can track </a:t>
            </a:r>
            <a:r>
              <a:rPr lang="en-US" sz="2800" dirty="0" smtClean="0">
                <a:solidFill>
                  <a:srgbClr val="C00000"/>
                </a:solidFill>
                <a:latin typeface="ACaslon-Semibold"/>
              </a:rPr>
              <a:t>engagement and </a:t>
            </a:r>
            <a:r>
              <a:rPr lang="en-US" sz="2800" dirty="0" smtClean="0">
                <a:solidFill>
                  <a:srgbClr val="C00000"/>
                </a:solidFill>
                <a:latin typeface="ACaslon-Semibold"/>
              </a:rPr>
              <a:t>professional outcomes</a:t>
            </a:r>
            <a:r>
              <a:rPr lang="en-US" sz="2800" dirty="0" smtClean="0">
                <a:solidFill>
                  <a:srgbClr val="C00000"/>
                </a:solidFill>
                <a:latin typeface="ACaslon-Semibold"/>
              </a:rPr>
              <a:t> </a:t>
            </a:r>
            <a:endParaRPr lang="en-US" sz="2800" dirty="0">
              <a:solidFill>
                <a:srgbClr val="C00000"/>
              </a:solidFill>
              <a:latin typeface="ACaslon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7479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7318375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6350">
            <a:solidFill>
              <a:srgbClr val="5D5A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08726" y="365878"/>
            <a:ext cx="13868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 smtClean="0">
                <a:solidFill>
                  <a:schemeClr val="tx1"/>
                </a:solidFill>
                <a:cs typeface="Gotham"/>
              </a:rPr>
              <a:t>COLLABORATING </a:t>
            </a:r>
            <a:r>
              <a:rPr lang="en-US" sz="3200" spc="-5" dirty="0" smtClean="0">
                <a:solidFill>
                  <a:schemeClr val="tx1"/>
                </a:solidFill>
                <a:cs typeface="Gotham"/>
              </a:rPr>
              <a:t>WITH THE WORLD</a:t>
            </a:r>
            <a:endParaRPr sz="3200" dirty="0">
              <a:cs typeface="Gotha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4765" y="1066800"/>
            <a:ext cx="13258800" cy="0"/>
          </a:xfrm>
          <a:custGeom>
            <a:avLst/>
            <a:gdLst/>
            <a:ahLst/>
            <a:cxnLst/>
            <a:rect l="l" t="t" r="r" b="b"/>
            <a:pathLst>
              <a:path w="13258800">
                <a:moveTo>
                  <a:pt x="0" y="0"/>
                </a:moveTo>
                <a:lnTo>
                  <a:pt x="13258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3100" y="2172694"/>
            <a:ext cx="62992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b="1" spc="-20" dirty="0" smtClean="0">
                <a:solidFill>
                  <a:srgbClr val="00A89C"/>
                </a:solidFill>
                <a:latin typeface="ACaslon-Semibold"/>
                <a:cs typeface="ACaslon-Semibold"/>
              </a:rPr>
              <a:t> </a:t>
            </a:r>
            <a:endParaRPr lang="en-US" sz="3500" b="1" spc="-20" dirty="0">
              <a:solidFill>
                <a:srgbClr val="00A89C"/>
              </a:solidFill>
              <a:latin typeface="ACaslon-Semibold"/>
              <a:cs typeface="ACaslon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3100" y="4634050"/>
            <a:ext cx="3804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15" dirty="0" smtClean="0">
                <a:solidFill>
                  <a:srgbClr val="2869B8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lang="en-US" sz="1800" spc="-10" dirty="0" smtClean="0">
                <a:solidFill>
                  <a:srgbClr val="5D5A59"/>
                </a:solidFill>
                <a:latin typeface="Gotham-Book"/>
                <a:cs typeface="Gotham-Book"/>
              </a:rPr>
              <a:t> </a:t>
            </a:r>
            <a:endParaRPr sz="1800" dirty="0">
              <a:latin typeface="Gotham-Book"/>
              <a:cs typeface="Gotham-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3100" y="5457011"/>
            <a:ext cx="283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20" dirty="0" smtClean="0">
                <a:solidFill>
                  <a:srgbClr val="5D5A59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06" y="6052838"/>
            <a:ext cx="1250950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200" b="1" dirty="0"/>
              <a:t>  </a:t>
            </a:r>
            <a:endParaRPr lang="en-US" sz="3200" dirty="0"/>
          </a:p>
          <a:p>
            <a:r>
              <a:rPr lang="en-US" dirty="0"/>
              <a:t/>
            </a:r>
            <a:br>
              <a:rPr lang="en-US" dirty="0"/>
            </a:br>
            <a:endParaRPr sz="1800" dirty="0">
              <a:latin typeface="Gotham-Book"/>
              <a:cs typeface="Gotham-Book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9F7DDB90-08CF-7145-89D4-BAF91A3BC83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382000" y="7514031"/>
            <a:ext cx="5562600" cy="24686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5"/>
              </a:spcBef>
            </a:pPr>
            <a:r>
              <a:rPr sz="1600" b="1" spc="-5" dirty="0"/>
              <a:t>AAC&amp;U</a:t>
            </a:r>
            <a:r>
              <a:rPr sz="1600" b="1" spc="-15" dirty="0"/>
              <a:t> </a:t>
            </a:r>
            <a:r>
              <a:rPr lang="en-US" sz="1600" b="1" spc="-5" dirty="0"/>
              <a:t>2022 ANNUAL MEETING</a:t>
            </a:r>
            <a:r>
              <a:rPr lang="en-US" sz="1600" b="1" spc="-5" dirty="0">
                <a:solidFill>
                  <a:srgbClr val="BD173D"/>
                </a:solidFill>
                <a:latin typeface="Gotham"/>
                <a:cs typeface="Gotham"/>
              </a:rPr>
              <a:t> </a:t>
            </a:r>
            <a:r>
              <a:rPr lang="en-US" sz="1600" dirty="0">
                <a:solidFill>
                  <a:srgbClr val="AEACAC"/>
                </a:solidFill>
              </a:rPr>
              <a:t>|</a:t>
            </a:r>
            <a:r>
              <a:rPr lang="en-US" sz="1600" spc="-15" dirty="0">
                <a:solidFill>
                  <a:srgbClr val="AEACAC"/>
                </a:solidFill>
              </a:rPr>
              <a:t> </a:t>
            </a:r>
            <a:fld id="{81D60167-4931-47E6-BA6A-407CBD079E47}" type="slidenum">
              <a:rPr sz="1600" b="1" spc="-5" smtClean="0">
                <a:solidFill>
                  <a:srgbClr val="BD173D"/>
                </a:solidFill>
                <a:latin typeface="Gotham"/>
                <a:cs typeface="Gotham"/>
              </a:rPr>
              <a:pPr marL="38100" algn="r">
                <a:lnSpc>
                  <a:spcPct val="100000"/>
                </a:lnSpc>
                <a:spcBef>
                  <a:spcPts val="5"/>
                </a:spcBef>
              </a:pPr>
              <a:t>9</a:t>
            </a:fld>
            <a:endParaRPr sz="1600" spc="-5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456C741-2F96-1A47-B76C-6B49DCCD3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5" y="7539616"/>
            <a:ext cx="3505200" cy="190500"/>
          </a:xfrm>
          <a:prstGeom prst="rect">
            <a:avLst/>
          </a:prstGeom>
        </p:spPr>
      </p:pic>
      <p:sp>
        <p:nvSpPr>
          <p:cNvPr id="20" name="object 15"/>
          <p:cNvSpPr txBox="1"/>
          <p:nvPr/>
        </p:nvSpPr>
        <p:spPr>
          <a:xfrm>
            <a:off x="1190626" y="6837363"/>
            <a:ext cx="292796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20" dirty="0" smtClean="0">
                <a:solidFill>
                  <a:srgbClr val="5D5A59"/>
                </a:solidFill>
                <a:latin typeface="Gotham"/>
                <a:cs typeface="Gotham"/>
              </a:rPr>
              <a:t> </a:t>
            </a:r>
            <a:endParaRPr sz="1800" dirty="0">
              <a:latin typeface="Gotham"/>
              <a:cs typeface="Gotham"/>
            </a:endParaRPr>
          </a:p>
        </p:txBody>
      </p:sp>
      <p:pic>
        <p:nvPicPr>
          <p:cNvPr id="7170" name="Picture 2" descr="https://www.buffalo.edu/content/shared/www/eln/project-portal/project-profiles/active-projects/kenya-drcongo-anehop/jcr%3acontent/par/image_12499717_copy.img.680.auto.jpg/16308386962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43" y="2963656"/>
            <a:ext cx="2970230" cy="211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726" y="1320261"/>
            <a:ext cx="91972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Caslon-Semibold"/>
              </a:rPr>
              <a:t>Students browse profiles of global </a:t>
            </a:r>
            <a:r>
              <a:rPr lang="en-US" sz="2400" dirty="0" smtClean="0">
                <a:latin typeface="ACaslon-Semibold"/>
              </a:rPr>
              <a:t>NGOs </a:t>
            </a:r>
          </a:p>
          <a:p>
            <a:endParaRPr lang="en-US" sz="3200" b="1" dirty="0" smtClean="0">
              <a:solidFill>
                <a:schemeClr val="accent2"/>
              </a:solidFill>
              <a:latin typeface="ACaslon-Semibold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ACaslon-Semibold"/>
              </a:rPr>
              <a:t>P</a:t>
            </a:r>
            <a:r>
              <a:rPr lang="en-US" sz="2400" dirty="0" smtClean="0">
                <a:latin typeface="ACaslon-Semibold"/>
              </a:rPr>
              <a:t>repare:  Explore SDGs &amp; contextualize work of the NGO</a:t>
            </a:r>
            <a:endParaRPr lang="en-US" sz="3200" b="1" dirty="0">
              <a:solidFill>
                <a:schemeClr val="accent2"/>
              </a:solidFill>
              <a:latin typeface="ACaslon-Semibold"/>
            </a:endParaRPr>
          </a:p>
          <a:p>
            <a:endParaRPr lang="en-US" sz="3200" b="1" dirty="0">
              <a:solidFill>
                <a:schemeClr val="accent2"/>
              </a:solidFill>
              <a:latin typeface="ACaslon-Semibold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ACaslon-Semibold"/>
              </a:rPr>
              <a:t>E &amp; A:  </a:t>
            </a:r>
            <a:r>
              <a:rPr lang="en-US" sz="2400" dirty="0" smtClean="0">
                <a:latin typeface="ACaslon-Semibold"/>
              </a:rPr>
              <a:t>Customize a project that adds value while aligning </a:t>
            </a:r>
          </a:p>
          <a:p>
            <a:r>
              <a:rPr lang="en-US" sz="2400" dirty="0">
                <a:latin typeface="ACaslon-Semibold"/>
              </a:rPr>
              <a:t>	 </a:t>
            </a:r>
            <a:r>
              <a:rPr lang="en-US" sz="2400" dirty="0" smtClean="0">
                <a:latin typeface="ACaslon-Semibold"/>
              </a:rPr>
              <a:t>      with student’s interests and goals</a:t>
            </a:r>
            <a:endParaRPr lang="en-US" sz="3200" b="1" dirty="0">
              <a:solidFill>
                <a:schemeClr val="accent2"/>
              </a:solidFill>
              <a:latin typeface="ACaslon-Semibold"/>
            </a:endParaRPr>
          </a:p>
          <a:p>
            <a:endParaRPr lang="en-US" sz="3200" b="1" dirty="0" smtClean="0">
              <a:solidFill>
                <a:schemeClr val="accent2"/>
              </a:solidFill>
              <a:latin typeface="ACaslon-Semibold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ACaslon-Semibold"/>
              </a:rPr>
              <a:t>R</a:t>
            </a:r>
            <a:r>
              <a:rPr lang="en-US" sz="3200" b="1" dirty="0" smtClean="0">
                <a:latin typeface="ACaslon-Semibold"/>
              </a:rPr>
              <a:t>:	    </a:t>
            </a:r>
            <a:r>
              <a:rPr lang="en-US" sz="2400" dirty="0" smtClean="0">
                <a:latin typeface="ACaslon-Semibold"/>
              </a:rPr>
              <a:t>Integrate project with coursework and professional goals</a:t>
            </a:r>
            <a:endParaRPr lang="en-US" sz="3200" b="1" dirty="0">
              <a:solidFill>
                <a:schemeClr val="accent2"/>
              </a:solidFill>
              <a:latin typeface="ACaslon-Semibold"/>
            </a:endParaRPr>
          </a:p>
          <a:p>
            <a:endParaRPr lang="en-US" sz="3200" b="1" dirty="0" smtClean="0">
              <a:solidFill>
                <a:schemeClr val="accent2"/>
              </a:solidFill>
              <a:latin typeface="ACaslon-Semibold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ACaslon-Semibold"/>
              </a:rPr>
              <a:t>L	    </a:t>
            </a:r>
            <a:r>
              <a:rPr lang="en-US" sz="2400" dirty="0" smtClean="0">
                <a:latin typeface="ACaslon-Semibold"/>
              </a:rPr>
              <a:t>Projects and collaboration continue to evolve</a:t>
            </a:r>
            <a:endParaRPr lang="en-US" sz="3200" b="1" dirty="0" smtClean="0">
              <a:solidFill>
                <a:schemeClr val="accent2"/>
              </a:solidFill>
              <a:latin typeface="ACaslon-Semibold"/>
            </a:endParaRPr>
          </a:p>
        </p:txBody>
      </p:sp>
      <p:pic>
        <p:nvPicPr>
          <p:cNvPr id="7172" name="Picture 4" descr="several people stand under beautiful, large green leaves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43443" y="1102117"/>
            <a:ext cx="3010122" cy="20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n adolescent girl learning how to sew.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412" y="4968929"/>
            <a:ext cx="3016262" cy="234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643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700</Words>
  <Application>Microsoft Office PowerPoint</Application>
  <PresentationFormat>Custom</PresentationFormat>
  <Paragraphs>155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ACaslon-Semibold</vt:lpstr>
      <vt:lpstr>Calibri</vt:lpstr>
      <vt:lpstr>Gotham</vt:lpstr>
      <vt:lpstr>Gotham-Book</vt:lpstr>
      <vt:lpstr>Wingdings</vt:lpstr>
      <vt:lpstr>Office Theme</vt:lpstr>
      <vt:lpstr>Removing the Constraints that Limit Experiential Learning as a Catalyst for Global Impact</vt:lpstr>
      <vt:lpstr>University at Buffalo Experiential Learning Network (ELN)</vt:lpstr>
      <vt:lpstr>EXPERIENTIAL LEARNING AS AN EXCITING FRONTIERRESOURCEALENT IS A RENEWABLE RESOURCE</vt:lpstr>
      <vt:lpstr>WE CONSTRAIN ALMOST EVERYTHINGENEWABLE RESOURCE</vt:lpstr>
      <vt:lpstr>  </vt:lpstr>
      <vt:lpstr>ELN PROJECT PORTAL: HOW IT WORKS</vt:lpstr>
      <vt:lpstr>STUDENTS MOVE THROUGH PEARL FRAMEWORK:</vt:lpstr>
      <vt:lpstr>FINAL PROJECTS ARE LINKED TO DIGITAL BADGES</vt:lpstr>
      <vt:lpstr>COLLABORATING WITH THE WORLD</vt:lpstr>
      <vt:lpstr>OUR MODEL ALSO SUPPORTS TRADITIONAL  PRIORITIES &amp; METRICSRESOURCEALENT IS A RENEWABLE RESOURCE</vt:lpstr>
      <vt:lpstr>INTEREST IN EXPANDING AND DEEPENING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GOES HERE LOREM IPSUM DOLOR</dc:title>
  <cp:lastModifiedBy>Mara Huber</cp:lastModifiedBy>
  <cp:revision>81</cp:revision>
  <dcterms:created xsi:type="dcterms:W3CDTF">2021-09-14T17:44:02Z</dcterms:created>
  <dcterms:modified xsi:type="dcterms:W3CDTF">2022-01-18T00:38:50Z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2021-09-14T00:00:00Z</vt:filetime>
  </property>
</Properties>
</file>