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9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0184031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2999">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s://www.youtube.com/watch?v=OXNEev3Xf-o&amp;index=11&amp;list=PLMyeNPsTMS522vnXcCzioZSbFob1QKi5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MLQWy7msno&amp;list=PLMyeNPsTMS522vnXcCzioZSbFob1QKi51&amp;index=47" TargetMode="Externa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XUFSa_hvAE&amp;index=31&amp;list=PLMyeNPsTMS522vnXcCzioZSbFob1QKi51" TargetMode="Externa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seeburger@monroec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685800" y="228600"/>
            <a:ext cx="7772400" cy="1241425"/>
          </a:xfrm>
          <a:prstGeom prst="rect">
            <a:avLst/>
          </a:prstGeom>
          <a:solidFill>
            <a:srgbClr val="CCFFCC"/>
          </a:solidFill>
          <a:ln w="25400">
            <a:solidFill>
              <a:srgbClr val="000000"/>
            </a:solidFill>
          </a:ln>
        </p:spPr>
        <p:txBody>
          <a:bodyPr lIns="45719" rIns="45719" anchor="ctr"/>
          <a:lstStyle/>
          <a:p>
            <a:pPr algn="ctr">
              <a:defRPr sz="1800">
                <a:solidFill>
                  <a:srgbClr val="FFFFFF"/>
                </a:solidFill>
              </a:defRPr>
            </a:pPr>
            <a:endParaRPr/>
          </a:p>
        </p:txBody>
      </p:sp>
      <p:sp>
        <p:nvSpPr>
          <p:cNvPr id="122" name="Shape 122"/>
          <p:cNvSpPr>
            <a:spLocks noGrp="1"/>
          </p:cNvSpPr>
          <p:nvPr>
            <p:ph type="ctrTitle"/>
          </p:nvPr>
        </p:nvSpPr>
        <p:spPr>
          <a:xfrm>
            <a:off x="685800" y="228600"/>
            <a:ext cx="7772400" cy="1241425"/>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w="9525">
            <a:solidFill>
              <a:srgbClr val="7D60A0"/>
            </a:solidFill>
            <a:round/>
          </a:ln>
          <a:effectLst>
            <a:outerShdw blurRad="38100" dist="20000" dir="5400000" rotWithShape="0">
              <a:srgbClr val="000000">
                <a:alpha val="38000"/>
              </a:srgbClr>
            </a:outerShdw>
          </a:effectLst>
        </p:spPr>
        <p:txBody>
          <a:bodyPr/>
          <a:lstStyle>
            <a:lvl1pPr defTabSz="457200">
              <a:defRPr sz="2400" b="1">
                <a:uFill>
                  <a:solidFill>
                    <a:srgbClr val="000000"/>
                  </a:solidFill>
                </a:uFill>
                <a:latin typeface="Times New Roman"/>
                <a:ea typeface="Times New Roman"/>
                <a:cs typeface="Times New Roman"/>
                <a:sym typeface="Times New Roman"/>
              </a:defRPr>
            </a:lvl1pPr>
          </a:lstStyle>
          <a:p>
            <a:pPr>
              <a:defRPr b="0"/>
            </a:pPr>
            <a:r>
              <a:rPr b="1"/>
              <a:t>Student Video Problem Presentations as Review Activities in Differential Equations and Multivariable Calculus</a:t>
            </a:r>
          </a:p>
        </p:txBody>
      </p:sp>
      <p:sp>
        <p:nvSpPr>
          <p:cNvPr id="123" name="Shape 123"/>
          <p:cNvSpPr/>
          <p:nvPr/>
        </p:nvSpPr>
        <p:spPr>
          <a:xfrm>
            <a:off x="1143000" y="1523424"/>
            <a:ext cx="7010400"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b="1">
                <a:latin typeface="+mj-lt"/>
                <a:ea typeface="+mj-ea"/>
                <a:cs typeface="+mj-cs"/>
                <a:sym typeface="Arial"/>
              </a:defRPr>
            </a:lvl1pPr>
          </a:lstStyle>
          <a:p>
            <a:r>
              <a:t>by Paul Seeburger of Monroe Community College, Rochester, NY</a:t>
            </a:r>
          </a:p>
        </p:txBody>
      </p:sp>
      <p:pic>
        <p:nvPicPr>
          <p:cNvPr id="124" name="Screen Shot 2016-01-02 at 11.59.43 PM.png">
            <a:hlinkClick r:id="rId2"/>
          </p:cNvPr>
          <p:cNvPicPr>
            <a:picLocks noChangeAspect="1"/>
          </p:cNvPicPr>
          <p:nvPr/>
        </p:nvPicPr>
        <p:blipFill>
          <a:blip r:embed="rId3">
            <a:extLst/>
          </a:blip>
          <a:stretch>
            <a:fillRect/>
          </a:stretch>
        </p:blipFill>
        <p:spPr>
          <a:xfrm>
            <a:off x="1036778" y="2152152"/>
            <a:ext cx="2495776" cy="4315357"/>
          </a:xfrm>
          <a:prstGeom prst="rect">
            <a:avLst/>
          </a:prstGeom>
          <a:ln w="25400">
            <a:solidFill>
              <a:srgbClr val="DDDDDD"/>
            </a:solidFill>
            <a:miter lim="400000"/>
          </a:ln>
        </p:spPr>
      </p:pic>
      <p:pic>
        <p:nvPicPr>
          <p:cNvPr id="125" name="Screen Shot 2016-01-03 at 12.03.32 AM.png"/>
          <p:cNvPicPr>
            <a:picLocks noChangeAspect="1"/>
          </p:cNvPicPr>
          <p:nvPr/>
        </p:nvPicPr>
        <p:blipFill>
          <a:blip r:embed="rId4">
            <a:extLst/>
          </a:blip>
          <a:stretch>
            <a:fillRect/>
          </a:stretch>
        </p:blipFill>
        <p:spPr>
          <a:xfrm>
            <a:off x="4137340" y="2139452"/>
            <a:ext cx="4427426" cy="4340757"/>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208255" y="282475"/>
            <a:ext cx="8727491" cy="1859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Benefits of these Student Review Videos</a:t>
            </a:r>
            <a:r>
              <a:t>:</a:t>
            </a:r>
          </a:p>
          <a:p>
            <a:pPr>
              <a:defRPr>
                <a:latin typeface="+mj-lt"/>
                <a:ea typeface="+mj-ea"/>
                <a:cs typeface="+mj-cs"/>
                <a:sym typeface="Arial"/>
              </a:defRPr>
            </a:pPr>
            <a:endParaRPr/>
          </a:p>
          <a:p>
            <a:pPr marL="240631" indent="-240631">
              <a:buSzPct val="100000"/>
              <a:buChar char="•"/>
              <a:defRPr b="1">
                <a:latin typeface="+mj-lt"/>
                <a:ea typeface="+mj-ea"/>
                <a:cs typeface="+mj-cs"/>
                <a:sym typeface="Arial"/>
              </a:defRPr>
            </a:pPr>
            <a:r>
              <a:t>Students master at least the topics they present.  It increases their confidence on this material since they have taught the problem to others.</a:t>
            </a:r>
          </a:p>
        </p:txBody>
      </p:sp>
      <p:pic>
        <p:nvPicPr>
          <p:cNvPr id="153" name="Screen Shot 2016-01-03 at 12.01.29 AM.png"/>
          <p:cNvPicPr>
            <a:picLocks noChangeAspect="1"/>
          </p:cNvPicPr>
          <p:nvPr/>
        </p:nvPicPr>
        <p:blipFill>
          <a:blip r:embed="rId2">
            <a:extLst/>
          </a:blip>
          <a:stretch>
            <a:fillRect/>
          </a:stretch>
        </p:blipFill>
        <p:spPr>
          <a:xfrm>
            <a:off x="158622" y="2555853"/>
            <a:ext cx="5060061" cy="3755596"/>
          </a:xfrm>
          <a:prstGeom prst="rect">
            <a:avLst/>
          </a:prstGeom>
          <a:ln w="12700">
            <a:miter lim="400000"/>
          </a:ln>
        </p:spPr>
      </p:pic>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08255" y="282475"/>
            <a:ext cx="8727491" cy="29389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Benefits of these Student Review Videos</a:t>
            </a:r>
            <a:r>
              <a:t>:</a:t>
            </a:r>
          </a:p>
          <a:p>
            <a:pPr>
              <a:defRPr>
                <a:latin typeface="+mj-lt"/>
                <a:ea typeface="+mj-ea"/>
                <a:cs typeface="+mj-cs"/>
                <a:sym typeface="Arial"/>
              </a:defRPr>
            </a:pPr>
            <a:endParaRPr/>
          </a:p>
          <a:p>
            <a:pPr marL="200526" indent="-200526">
              <a:buSzPct val="100000"/>
              <a:buChar char="•"/>
              <a:defRPr>
                <a:latin typeface="+mj-lt"/>
                <a:ea typeface="+mj-ea"/>
                <a:cs typeface="+mj-cs"/>
                <a:sym typeface="Arial"/>
              </a:defRPr>
            </a:pPr>
            <a:r>
              <a:rPr sz="2000"/>
              <a:t>Students master at least the topics they present.  It increases their confidence on this material since they have taught the problem to others.</a:t>
            </a:r>
            <a:br>
              <a:rPr sz="2000"/>
            </a:br>
            <a:r>
              <a:t/>
            </a:r>
            <a:br/>
            <a:endParaRPr sz="1000"/>
          </a:p>
          <a:p>
            <a:pPr marL="240631" indent="-240631">
              <a:buSzPct val="100000"/>
              <a:buChar char="•"/>
              <a:defRPr b="1">
                <a:latin typeface="+mj-lt"/>
                <a:ea typeface="+mj-ea"/>
                <a:cs typeface="+mj-cs"/>
                <a:sym typeface="Arial"/>
              </a:defRPr>
            </a:pPr>
            <a:r>
              <a:t>It’s more interesting to listen to fellow students present review examples than to watch more professor-made review videos.</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08255" y="282475"/>
            <a:ext cx="8727491" cy="3459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Benefits of these Student Review Videos</a:t>
            </a:r>
            <a:r>
              <a:t>:</a:t>
            </a:r>
          </a:p>
          <a:p>
            <a:pPr>
              <a:defRPr>
                <a:latin typeface="+mj-lt"/>
                <a:ea typeface="+mj-ea"/>
                <a:cs typeface="+mj-cs"/>
                <a:sym typeface="Arial"/>
              </a:defRPr>
            </a:pPr>
            <a:endParaRPr/>
          </a:p>
          <a:p>
            <a:pPr marL="240631" indent="-240631">
              <a:buSzPct val="100000"/>
              <a:buChar char="•"/>
              <a:defRPr sz="2000">
                <a:latin typeface="+mj-lt"/>
                <a:ea typeface="+mj-ea"/>
                <a:cs typeface="+mj-cs"/>
                <a:sym typeface="Arial"/>
              </a:defRPr>
            </a:pPr>
            <a:r>
              <a:t>Students master at least the topics they present.  It increases their confidence on this material since they have taught the problem to others.</a:t>
            </a:r>
            <a:br/>
            <a:endParaRPr/>
          </a:p>
          <a:p>
            <a:pPr marL="200526" indent="-200526">
              <a:buSzPct val="100000"/>
              <a:buChar char="•"/>
              <a:defRPr>
                <a:latin typeface="+mj-lt"/>
                <a:ea typeface="+mj-ea"/>
                <a:cs typeface="+mj-cs"/>
                <a:sym typeface="Arial"/>
              </a:defRPr>
            </a:pPr>
            <a:r>
              <a:rPr sz="2000"/>
              <a:t>It’s more interesting to listen to fellow students present review examples than to watch more professor-made review videos.</a:t>
            </a:r>
            <a:br>
              <a:rPr sz="2000"/>
            </a:br>
            <a:r>
              <a:t/>
            </a:r>
            <a:br/>
            <a:endParaRPr sz="1000"/>
          </a:p>
          <a:p>
            <a:pPr marL="240631" indent="-240631">
              <a:buSzPct val="100000"/>
              <a:buChar char="•"/>
              <a:defRPr b="1">
                <a:latin typeface="+mj-lt"/>
                <a:ea typeface="+mj-ea"/>
                <a:cs typeface="+mj-cs"/>
                <a:sym typeface="Arial"/>
              </a:defRPr>
            </a:pPr>
            <a:r>
              <a:t>Students get to know each other in a way that is not possible through other interactions in the online course.</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208255" y="282475"/>
            <a:ext cx="8727491" cy="43359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Benefits of these Student Review Videos</a:t>
            </a:r>
            <a:r>
              <a:t>:</a:t>
            </a:r>
          </a:p>
          <a:p>
            <a:pPr>
              <a:defRPr>
                <a:latin typeface="+mj-lt"/>
                <a:ea typeface="+mj-ea"/>
                <a:cs typeface="+mj-cs"/>
                <a:sym typeface="Arial"/>
              </a:defRPr>
            </a:pPr>
            <a:endParaRPr/>
          </a:p>
          <a:p>
            <a:pPr marL="240631" indent="-240631">
              <a:buSzPct val="100000"/>
              <a:buChar char="•"/>
              <a:defRPr sz="2000">
                <a:latin typeface="+mj-lt"/>
                <a:ea typeface="+mj-ea"/>
                <a:cs typeface="+mj-cs"/>
                <a:sym typeface="Arial"/>
              </a:defRPr>
            </a:pPr>
            <a:r>
              <a:t>Students master at least the topics they present.  It increases their confidence on this material since they have taught the problem to others.</a:t>
            </a:r>
            <a:br/>
            <a:endParaRPr/>
          </a:p>
          <a:p>
            <a:pPr marL="240631" indent="-240631">
              <a:buSzPct val="100000"/>
              <a:buChar char="•"/>
              <a:defRPr sz="2000">
                <a:latin typeface="+mj-lt"/>
                <a:ea typeface="+mj-ea"/>
                <a:cs typeface="+mj-cs"/>
                <a:sym typeface="Arial"/>
              </a:defRPr>
            </a:pPr>
            <a:r>
              <a:t>It’s more interesting to listen to fellow students present review examples than to watch more professor-made review videos.</a:t>
            </a:r>
            <a:br/>
            <a:endParaRPr/>
          </a:p>
          <a:p>
            <a:pPr marL="200526" indent="-200526">
              <a:buSzPct val="100000"/>
              <a:buChar char="•"/>
              <a:defRPr>
                <a:latin typeface="+mj-lt"/>
                <a:ea typeface="+mj-ea"/>
                <a:cs typeface="+mj-cs"/>
                <a:sym typeface="Arial"/>
              </a:defRPr>
            </a:pPr>
            <a:r>
              <a:rPr sz="2000"/>
              <a:t>Students get to know each other in a way that is not possible through other interactions in the online course.</a:t>
            </a:r>
            <a:br>
              <a:rPr sz="2000"/>
            </a:br>
            <a:r>
              <a:t/>
            </a:r>
            <a:br/>
            <a:endParaRPr sz="1000"/>
          </a:p>
          <a:p>
            <a:pPr marL="240631" indent="-240631">
              <a:buSzPct val="100000"/>
              <a:buChar char="•"/>
              <a:defRPr b="1">
                <a:latin typeface="+mj-lt"/>
                <a:ea typeface="+mj-ea"/>
                <a:cs typeface="+mj-cs"/>
                <a:sym typeface="Arial"/>
              </a:defRPr>
            </a:pPr>
            <a:r>
              <a:t>As the professor, I also get to know my students in a much </a:t>
            </a:r>
            <a:r>
              <a:rPr>
                <a:solidFill>
                  <a:srgbClr val="0433FF"/>
                </a:solidFill>
              </a:rPr>
              <a:t>more personal way</a:t>
            </a:r>
            <a:r>
              <a:t> through these videos.</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208255" y="282475"/>
            <a:ext cx="8727491" cy="66727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Benefits of these Student Review Videos</a:t>
            </a:r>
            <a:r>
              <a:t>:</a:t>
            </a:r>
          </a:p>
          <a:p>
            <a:pPr>
              <a:defRPr>
                <a:latin typeface="+mj-lt"/>
                <a:ea typeface="+mj-ea"/>
                <a:cs typeface="+mj-cs"/>
                <a:sym typeface="Arial"/>
              </a:defRPr>
            </a:pPr>
            <a:endParaRPr/>
          </a:p>
          <a:p>
            <a:pPr marL="240631" indent="-240631">
              <a:buSzPct val="100000"/>
              <a:buChar char="•"/>
              <a:defRPr sz="2000">
                <a:latin typeface="+mj-lt"/>
                <a:ea typeface="+mj-ea"/>
                <a:cs typeface="+mj-cs"/>
                <a:sym typeface="Arial"/>
              </a:defRPr>
            </a:pPr>
            <a:r>
              <a:t>Students master at least the topics they present.  It increases their confidence on this material since they have taught the problem to others.</a:t>
            </a:r>
            <a:br/>
            <a:endParaRPr/>
          </a:p>
          <a:p>
            <a:pPr marL="240631" indent="-240631">
              <a:buSzPct val="100000"/>
              <a:buChar char="•"/>
              <a:defRPr sz="2000">
                <a:latin typeface="+mj-lt"/>
                <a:ea typeface="+mj-ea"/>
                <a:cs typeface="+mj-cs"/>
                <a:sym typeface="Arial"/>
              </a:defRPr>
            </a:pPr>
            <a:r>
              <a:t>It’s more interesting to listen to fellow students present review examples than to watch more professor-made review videos.</a:t>
            </a:r>
            <a:br/>
            <a:endParaRPr/>
          </a:p>
          <a:p>
            <a:pPr marL="240631" indent="-240631">
              <a:buSzPct val="100000"/>
              <a:buChar char="•"/>
              <a:defRPr sz="2000">
                <a:latin typeface="+mj-lt"/>
                <a:ea typeface="+mj-ea"/>
                <a:cs typeface="+mj-cs"/>
                <a:sym typeface="Arial"/>
              </a:defRPr>
            </a:pPr>
            <a:r>
              <a:t>Students get to know each other in a way that is not possible through other interactions in the online course.</a:t>
            </a:r>
            <a:br/>
            <a:endParaRPr/>
          </a:p>
          <a:p>
            <a:pPr marL="267368" indent="-267368">
              <a:buSzPct val="100000"/>
              <a:buChar char="•"/>
              <a:defRPr sz="1800">
                <a:latin typeface="+mj-lt"/>
                <a:ea typeface="+mj-ea"/>
                <a:cs typeface="+mj-cs"/>
                <a:sym typeface="Arial"/>
              </a:defRPr>
            </a:pPr>
            <a:r>
              <a:rPr sz="2000"/>
              <a:t>As the professor, I also get to know my students in a much more personal way through these videos.</a:t>
            </a:r>
            <a:br>
              <a:rPr sz="2000"/>
            </a:br>
            <a:r>
              <a:t/>
            </a:r>
            <a:br/>
            <a:endParaRPr/>
          </a:p>
          <a:p>
            <a:pPr marL="240631" indent="-240631">
              <a:buSzPct val="100000"/>
              <a:buChar char="•"/>
              <a:defRPr b="1">
                <a:latin typeface="+mj-lt"/>
                <a:ea typeface="+mj-ea"/>
                <a:cs typeface="+mj-cs"/>
                <a:sym typeface="Arial"/>
              </a:defRPr>
            </a:pPr>
            <a:r>
              <a:t>Often I find some student videos that I can make available for supplementary video solutions in future semesters of these online courses (with the student’s permission, of course).</a:t>
            </a:r>
          </a:p>
          <a:p>
            <a:pPr marL="228600" indent="-228600">
              <a:buSzPct val="100000"/>
              <a:buChar char="•"/>
              <a:defRPr>
                <a:latin typeface="+mj-lt"/>
                <a:ea typeface="+mj-ea"/>
                <a:cs typeface="+mj-cs"/>
                <a:sym typeface="Arial"/>
              </a:defRPr>
            </a:pPr>
            <a:endParaRPr/>
          </a:p>
          <a:p>
            <a:pPr>
              <a:defRPr>
                <a:latin typeface="+mj-lt"/>
                <a:ea typeface="+mj-ea"/>
                <a:cs typeface="+mj-cs"/>
                <a:sym typeface="Arial"/>
              </a:defRPr>
            </a:pPr>
            <a:r>
              <a:t> </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208255" y="282475"/>
            <a:ext cx="8727491" cy="37788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rPr u="sng"/>
              <a:t>Disadvantage of Requiring Student Review Videos</a:t>
            </a:r>
            <a:r>
              <a:t>:</a:t>
            </a:r>
          </a:p>
          <a:p>
            <a:pPr>
              <a:defRPr b="1">
                <a:latin typeface="+mj-lt"/>
                <a:ea typeface="+mj-ea"/>
                <a:cs typeface="+mj-cs"/>
                <a:sym typeface="Arial"/>
              </a:defRPr>
            </a:pPr>
            <a:endParaRPr/>
          </a:p>
          <a:p>
            <a:pPr>
              <a:defRPr>
                <a:latin typeface="+mj-lt"/>
                <a:ea typeface="+mj-ea"/>
                <a:cs typeface="+mj-cs"/>
                <a:sym typeface="Arial"/>
              </a:defRPr>
            </a:pPr>
            <a:r>
              <a:t>They take more time to grade than regular homework.</a:t>
            </a:r>
          </a:p>
          <a:p>
            <a:pPr marL="621631" lvl="1" indent="-240631">
              <a:buSzPct val="100000"/>
              <a:buChar char="•"/>
              <a:defRPr sz="2000">
                <a:latin typeface="+mj-lt"/>
                <a:ea typeface="+mj-ea"/>
                <a:cs typeface="+mj-cs"/>
                <a:sym typeface="Arial"/>
              </a:defRPr>
            </a:pPr>
            <a:endParaRPr/>
          </a:p>
          <a:p>
            <a:pPr marL="621631" lvl="1" indent="-240631">
              <a:buSzPct val="100000"/>
              <a:buChar char="•"/>
              <a:defRPr sz="2000">
                <a:latin typeface="+mj-lt"/>
                <a:ea typeface="+mj-ea"/>
                <a:cs typeface="+mj-cs"/>
                <a:sym typeface="Arial"/>
              </a:defRPr>
            </a:pPr>
            <a:r>
              <a:t>Some students get carried away and present two or three problems and/or make their videos 10 - 30 minutes long.</a:t>
            </a:r>
            <a:br/>
            <a:endParaRPr/>
          </a:p>
          <a:p>
            <a:pPr marL="621631" lvl="1" indent="-240631">
              <a:buSzPct val="100000"/>
              <a:buChar char="•"/>
              <a:defRPr sz="2000">
                <a:latin typeface="+mj-lt"/>
                <a:ea typeface="+mj-ea"/>
                <a:cs typeface="+mj-cs"/>
                <a:sym typeface="Arial"/>
              </a:defRPr>
            </a:pPr>
            <a:r>
              <a:t>I try to post corrections or clarifications to each posted video before the upcoming relevant exam, while trying to wait on these until students have had a chance to post some of these clarifications or corrections themselves.</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208255" y="282475"/>
            <a:ext cx="872749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mj-lt"/>
                <a:ea typeface="+mj-ea"/>
                <a:cs typeface="+mj-cs"/>
                <a:sym typeface="Arial"/>
              </a:defRPr>
            </a:lvl1pPr>
          </a:lstStyle>
          <a:p>
            <a:r>
              <a:t>A Student Video problem from Differential Equations:</a:t>
            </a:r>
          </a:p>
        </p:txBody>
      </p:sp>
      <p:pic>
        <p:nvPicPr>
          <p:cNvPr id="166" name="Screen Shot 2016-01-03 at 12.06.49 AM.png"/>
          <p:cNvPicPr>
            <a:picLocks noChangeAspect="1"/>
          </p:cNvPicPr>
          <p:nvPr/>
        </p:nvPicPr>
        <p:blipFill>
          <a:blip r:embed="rId2">
            <a:extLst/>
          </a:blip>
          <a:stretch>
            <a:fillRect/>
          </a:stretch>
        </p:blipFill>
        <p:spPr>
          <a:xfrm>
            <a:off x="612195" y="900455"/>
            <a:ext cx="7919610" cy="5260826"/>
          </a:xfrm>
          <a:prstGeom prst="rect">
            <a:avLst/>
          </a:prstGeom>
          <a:ln w="12700">
            <a:miter lim="400000"/>
          </a:ln>
        </p:spPr>
      </p:pic>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208255" y="282475"/>
            <a:ext cx="872749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mj-lt"/>
                <a:ea typeface="+mj-ea"/>
                <a:cs typeface="+mj-cs"/>
                <a:sym typeface="Arial"/>
              </a:defRPr>
            </a:lvl1pPr>
          </a:lstStyle>
          <a:p>
            <a:r>
              <a:t>A Student Video problem from Differential Equations:</a:t>
            </a:r>
          </a:p>
        </p:txBody>
      </p:sp>
      <p:pic>
        <p:nvPicPr>
          <p:cNvPr id="169" name="Screen Shot 2016-01-02 at 11.57.46 PM.png">
            <a:hlinkClick r:id="rId2"/>
          </p:cNvPr>
          <p:cNvPicPr>
            <a:picLocks noChangeAspect="1"/>
          </p:cNvPicPr>
          <p:nvPr/>
        </p:nvPicPr>
        <p:blipFill>
          <a:blip r:embed="rId3">
            <a:extLst/>
          </a:blip>
          <a:stretch>
            <a:fillRect/>
          </a:stretch>
        </p:blipFill>
        <p:spPr>
          <a:xfrm>
            <a:off x="502615" y="1629568"/>
            <a:ext cx="8138770" cy="3598864"/>
          </a:xfrm>
          <a:prstGeom prst="rect">
            <a:avLst/>
          </a:prstGeom>
          <a:ln w="12700">
            <a:miter lim="400000"/>
          </a:ln>
        </p:spPr>
      </p:pic>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208255" y="282475"/>
            <a:ext cx="872749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mj-lt"/>
                <a:ea typeface="+mj-ea"/>
                <a:cs typeface="+mj-cs"/>
                <a:sym typeface="Arial"/>
              </a:defRPr>
            </a:lvl1pPr>
          </a:lstStyle>
          <a:p>
            <a:r>
              <a:t>A Student Video problem from Multivariable Calculus:</a:t>
            </a:r>
          </a:p>
        </p:txBody>
      </p:sp>
      <p:pic>
        <p:nvPicPr>
          <p:cNvPr id="172" name="Screen Shot 2016-01-02 at 11.58.31 PM.png">
            <a:hlinkClick r:id="rId2"/>
          </p:cNvPr>
          <p:cNvPicPr>
            <a:picLocks noChangeAspect="1"/>
          </p:cNvPicPr>
          <p:nvPr/>
        </p:nvPicPr>
        <p:blipFill>
          <a:blip r:embed="rId3">
            <a:extLst/>
          </a:blip>
          <a:stretch>
            <a:fillRect/>
          </a:stretch>
        </p:blipFill>
        <p:spPr>
          <a:xfrm>
            <a:off x="1183953" y="1378003"/>
            <a:ext cx="6776094" cy="3775102"/>
          </a:xfrm>
          <a:prstGeom prst="rect">
            <a:avLst/>
          </a:prstGeom>
          <a:ln w="12700">
            <a:miter lim="400000"/>
          </a:ln>
        </p:spPr>
      </p:pic>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208255" y="282475"/>
            <a:ext cx="8727491" cy="47067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t>Student Comments on these Video Assignments:</a:t>
            </a:r>
          </a:p>
          <a:p>
            <a:pPr>
              <a:defRPr sz="1800" b="1">
                <a:latin typeface="+mj-lt"/>
                <a:ea typeface="+mj-ea"/>
                <a:cs typeface="+mj-cs"/>
                <a:sym typeface="Arial"/>
              </a:defRPr>
            </a:pPr>
            <a:endParaRPr/>
          </a:p>
          <a:p>
            <a:pPr lvl="1">
              <a:defRPr sz="1800">
                <a:latin typeface="+mj-lt"/>
                <a:ea typeface="+mj-ea"/>
                <a:cs typeface="+mj-cs"/>
                <a:sym typeface="Arial"/>
              </a:defRPr>
            </a:pPr>
            <a:r>
              <a:t>“They are definitely helpful and make it easier to recall the subject during the test.”</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“I really enjoy making the example videos.  I think it really promotes understanding of a topic, and I think it is good to "interact" with our class mates.  I also find them to be very helpful study tools, sometimes bringing up a topic I have all but forgotten about.”</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“The video example discussions were helpful.  I like that they're timed as such to be a couple of weeks before the exam, and they force me to start looking back through the material early.  In choosing topics that I've struggled with to present on the video discussion, I've been able to go into exams feeling really well prepared since I started studying the tough stuff early.”</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208255" y="282475"/>
            <a:ext cx="8727491" cy="470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Since Spring 2013 I have taught the following courses online:</a:t>
            </a:r>
          </a:p>
          <a:p>
            <a:pPr>
              <a:defRPr>
                <a:latin typeface="+mj-lt"/>
                <a:ea typeface="+mj-ea"/>
                <a:cs typeface="+mj-cs"/>
                <a:sym typeface="Arial"/>
              </a:defRPr>
            </a:pPr>
            <a:endParaRPr/>
          </a:p>
          <a:p>
            <a:pPr lvl="1">
              <a:defRPr>
                <a:latin typeface="+mj-lt"/>
                <a:ea typeface="+mj-ea"/>
                <a:cs typeface="+mj-cs"/>
                <a:sym typeface="Arial"/>
              </a:defRPr>
            </a:pPr>
            <a:r>
              <a:rPr b="1"/>
              <a:t>Multivariable Calculus</a:t>
            </a:r>
            <a:r>
              <a:t>       6 times</a:t>
            </a:r>
          </a:p>
          <a:p>
            <a:pPr lvl="1">
              <a:defRPr>
                <a:latin typeface="+mj-lt"/>
                <a:ea typeface="+mj-ea"/>
                <a:cs typeface="+mj-cs"/>
                <a:sym typeface="Arial"/>
              </a:defRPr>
            </a:pPr>
            <a:endParaRPr/>
          </a:p>
          <a:p>
            <a:pPr lvl="1">
              <a:defRPr>
                <a:latin typeface="+mj-lt"/>
                <a:ea typeface="+mj-ea"/>
                <a:cs typeface="+mj-cs"/>
                <a:sym typeface="Arial"/>
              </a:defRPr>
            </a:pPr>
            <a:r>
              <a:rPr b="1"/>
              <a:t>Differential Equations </a:t>
            </a:r>
            <a:r>
              <a:t>       1 time         (Fall 2015)</a:t>
            </a:r>
          </a:p>
          <a:p>
            <a:pPr lvl="1">
              <a:defRPr>
                <a:latin typeface="+mj-lt"/>
                <a:ea typeface="+mj-ea"/>
                <a:cs typeface="+mj-cs"/>
                <a:sym typeface="Arial"/>
              </a:defRPr>
            </a:pPr>
            <a:endParaRPr/>
          </a:p>
          <a:p>
            <a:pPr>
              <a:defRPr>
                <a:latin typeface="+mj-lt"/>
                <a:ea typeface="+mj-ea"/>
                <a:cs typeface="+mj-cs"/>
                <a:sym typeface="Arial"/>
              </a:defRPr>
            </a:pPr>
            <a:r>
              <a:t>I require students to create multiple 3-5 minutes videos of themselves presenting a problem from the course in each of these courses.</a:t>
            </a:r>
          </a:p>
          <a:p>
            <a:pPr>
              <a:defRPr>
                <a:latin typeface="+mj-lt"/>
                <a:ea typeface="+mj-ea"/>
                <a:cs typeface="+mj-cs"/>
                <a:sym typeface="Arial"/>
              </a:defRPr>
            </a:pPr>
            <a:endParaRPr/>
          </a:p>
          <a:p>
            <a:pPr lvl="1">
              <a:defRPr>
                <a:latin typeface="+mj-lt"/>
                <a:ea typeface="+mj-ea"/>
                <a:cs typeface="+mj-cs"/>
                <a:sym typeface="Arial"/>
              </a:defRPr>
            </a:pPr>
            <a:r>
              <a:rPr b="1"/>
              <a:t>Multivariable Calculus</a:t>
            </a:r>
            <a:r>
              <a:t> requires students to post </a:t>
            </a:r>
            <a:r>
              <a:rPr b="1"/>
              <a:t>2 videos</a:t>
            </a:r>
            <a:r>
              <a:t>.</a:t>
            </a:r>
          </a:p>
          <a:p>
            <a:pPr lvl="1">
              <a:defRPr>
                <a:latin typeface="+mj-lt"/>
                <a:ea typeface="+mj-ea"/>
                <a:cs typeface="+mj-cs"/>
                <a:sym typeface="Arial"/>
              </a:defRPr>
            </a:pPr>
            <a:endParaRPr/>
          </a:p>
          <a:p>
            <a:pPr lvl="1">
              <a:defRPr>
                <a:latin typeface="+mj-lt"/>
                <a:ea typeface="+mj-ea"/>
                <a:cs typeface="+mj-cs"/>
                <a:sym typeface="Arial"/>
              </a:defRPr>
            </a:pPr>
            <a:r>
              <a:rPr b="1"/>
              <a:t>Differential Equations </a:t>
            </a:r>
            <a:r>
              <a:t>requires students to post </a:t>
            </a:r>
            <a:r>
              <a:rPr b="1"/>
              <a:t>4 videos</a:t>
            </a:r>
            <a:r>
              <a:t>.</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208255" y="282475"/>
            <a:ext cx="8727491" cy="5240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t>Student Comments on these Video Assignments:</a:t>
            </a:r>
          </a:p>
          <a:p>
            <a:pPr lvl="1">
              <a:defRPr sz="1800" b="1">
                <a:latin typeface="+mj-lt"/>
                <a:ea typeface="+mj-ea"/>
                <a:cs typeface="+mj-cs"/>
                <a:sym typeface="Arial"/>
              </a:defRPr>
            </a:pPr>
            <a:endParaRPr/>
          </a:p>
          <a:p>
            <a:pPr lvl="1">
              <a:defRPr sz="1800">
                <a:latin typeface="+mj-lt"/>
                <a:ea typeface="+mj-ea"/>
                <a:cs typeface="+mj-cs"/>
                <a:sym typeface="Arial"/>
              </a:defRPr>
            </a:pPr>
            <a:r>
              <a:t>“Yes! Video discussion assignments are awesome! There's a lot of pressure because I hate making mistakes, but it's honestly far more informative if we do. Reading comments on a mistake on a written assignment is easy-peasy; I wish I were in a classroom where we were required to go up to the board and work out the problems, and people were generally enthusiastic about it and making mistakes.”</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“They solidified the material alot, much appreciated!”</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“I enjoyed the opportunity to post some review for my peers. To teach something is to master it, so it forced me to know a topic inside and out so that I could explain it well. That helped me a lot for the exam. I was also really glad to watch the other videos. It was great to see some topics that were difficult for me, explained in a different way. Those videos were so helpful for me when taking the second exam. ”</a:t>
            </a: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208255" y="282475"/>
            <a:ext cx="8727491" cy="5773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t>Student Comments on these Video Assignments:</a:t>
            </a:r>
          </a:p>
          <a:p>
            <a:pPr lvl="1">
              <a:defRPr sz="1800" b="1">
                <a:latin typeface="+mj-lt"/>
                <a:ea typeface="+mj-ea"/>
                <a:cs typeface="+mj-cs"/>
                <a:sym typeface="Arial"/>
              </a:defRPr>
            </a:pPr>
            <a:endParaRPr/>
          </a:p>
          <a:p>
            <a:pPr lvl="1">
              <a:defRPr sz="1800">
                <a:latin typeface="+mj-lt"/>
                <a:ea typeface="+mj-ea"/>
                <a:cs typeface="+mj-cs"/>
                <a:sym typeface="Arial"/>
              </a:defRPr>
            </a:pPr>
            <a:r>
              <a:t>“The video example discussion assignment was good because we got out chance to solve a problem and share it with other student, all while getting their feedback. Also, since everyone had to choose different concepts, a wide range of topics were covered.”</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“The video example discussion assignment was a little uncomfortable but forcing yourself to teach others makes sure that you know it yourself.</a:t>
            </a:r>
          </a:p>
          <a:p>
            <a:pPr lvl="1">
              <a:defRPr sz="1800">
                <a:latin typeface="+mj-lt"/>
                <a:ea typeface="+mj-ea"/>
                <a:cs typeface="+mj-cs"/>
                <a:sym typeface="Arial"/>
              </a:defRPr>
            </a:pPr>
            <a:r>
              <a:t>("If you can't explain it simply, you don't understand it well enough."~ Albert Einstein)”</a:t>
            </a:r>
          </a:p>
          <a:p>
            <a:pPr lvl="1">
              <a:defRPr sz="1800">
                <a:latin typeface="+mj-lt"/>
                <a:ea typeface="+mj-ea"/>
                <a:cs typeface="+mj-cs"/>
                <a:sym typeface="Arial"/>
              </a:defRPr>
            </a:pPr>
            <a:endParaRPr/>
          </a:p>
          <a:p>
            <a:pPr lvl="1">
              <a:defRPr sz="1800">
                <a:latin typeface="+mj-lt"/>
                <a:ea typeface="+mj-ea"/>
                <a:cs typeface="+mj-cs"/>
                <a:sym typeface="Arial"/>
              </a:defRPr>
            </a:pPr>
            <a:endParaRPr/>
          </a:p>
          <a:p>
            <a:pPr lvl="1">
              <a:defRPr sz="1800">
                <a:latin typeface="+mj-lt"/>
                <a:ea typeface="+mj-ea"/>
                <a:cs typeface="+mj-cs"/>
                <a:sym typeface="Arial"/>
              </a:defRPr>
            </a:pPr>
            <a:r>
              <a:t>“The videos example discussion assignment was very helpful.  At first glance the video assignment seemed like it was going to be long, and difficult, but it turned out to be one of the easier assignments.  And it was especially helpful in preparing for the following exam.  I aced every question related to my topic that I chose.”</a:t>
            </a:r>
          </a:p>
          <a:p>
            <a:pPr lvl="1">
              <a:defRPr sz="1800" b="1">
                <a:latin typeface="+mj-lt"/>
                <a:ea typeface="+mj-ea"/>
                <a:cs typeface="+mj-cs"/>
                <a:sym typeface="Arial"/>
              </a:defRPr>
            </a:pPr>
            <a:endParaRP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208255" y="282475"/>
            <a:ext cx="8727491" cy="6155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mj-lt"/>
                <a:ea typeface="+mj-ea"/>
                <a:cs typeface="+mj-cs"/>
                <a:sym typeface="Arial"/>
              </a:defRPr>
            </a:pPr>
            <a:r>
              <a:t>Other Discussion Topics I Use in These Online Courses:</a:t>
            </a:r>
          </a:p>
          <a:p>
            <a:pPr lvl="1">
              <a:defRPr sz="1800" b="1">
                <a:latin typeface="+mj-lt"/>
                <a:ea typeface="+mj-ea"/>
                <a:cs typeface="+mj-cs"/>
                <a:sym typeface="Arial"/>
              </a:defRPr>
            </a:pPr>
            <a:endParaRPr/>
          </a:p>
          <a:p>
            <a:pPr marL="748631" lvl="1" indent="-240631">
              <a:buSzPct val="100000"/>
              <a:buAutoNum type="arabicPeriod"/>
              <a:defRPr sz="1600">
                <a:latin typeface="+mj-lt"/>
                <a:ea typeface="+mj-ea"/>
                <a:cs typeface="+mj-cs"/>
                <a:sym typeface="Arial"/>
              </a:defRPr>
            </a:pPr>
            <a:r>
              <a:t>Asking a math question and answering at least 1 classmate’s question.</a:t>
            </a:r>
          </a:p>
          <a:p>
            <a:pPr>
              <a:defRPr sz="1600">
                <a:latin typeface="+mj-lt"/>
                <a:ea typeface="+mj-ea"/>
                <a:cs typeface="+mj-cs"/>
                <a:sym typeface="Arial"/>
              </a:defRPr>
            </a:pPr>
            <a:endParaRPr/>
          </a:p>
          <a:p>
            <a:pPr marL="748631" lvl="1" indent="-240631">
              <a:buSzPct val="100000"/>
              <a:buAutoNum type="arabicPeriod" startAt="2"/>
              <a:defRPr sz="1600">
                <a:latin typeface="+mj-lt"/>
                <a:ea typeface="+mj-ea"/>
                <a:cs typeface="+mj-cs"/>
                <a:sym typeface="Arial"/>
              </a:defRPr>
            </a:pPr>
            <a:r>
              <a:t>Describe something significant you learned/understood/figured out from the material covered in the past Unit.</a:t>
            </a:r>
            <a:br/>
            <a:endParaRPr/>
          </a:p>
          <a:p>
            <a:pPr marL="748631" lvl="1" indent="-240631">
              <a:buSzPct val="100000"/>
              <a:buAutoNum type="arabicPeriod" startAt="2"/>
              <a:defRPr sz="1600">
                <a:latin typeface="+mj-lt"/>
                <a:ea typeface="+mj-ea"/>
                <a:cs typeface="+mj-cs"/>
                <a:sym typeface="Arial"/>
              </a:defRPr>
            </a:pPr>
            <a:r>
              <a:t>What is the most interesting topic or application we've studied in this course so far?  Maybe it seemed to apply to the real-world in a cool way, or maybe you just found it mathematically beautiful.</a:t>
            </a:r>
            <a:br/>
            <a:endParaRPr/>
          </a:p>
          <a:p>
            <a:pPr marL="748631" lvl="1" indent="-240631">
              <a:buSzPct val="100000"/>
              <a:buAutoNum type="arabicPeriod" startAt="2"/>
              <a:defRPr sz="1600">
                <a:latin typeface="+mj-lt"/>
                <a:ea typeface="+mj-ea"/>
                <a:cs typeface="+mj-cs"/>
                <a:sym typeface="Arial"/>
              </a:defRPr>
            </a:pPr>
            <a:r>
              <a:t>Class Feedback, addressing a series of specific questions.</a:t>
            </a:r>
          </a:p>
          <a:p>
            <a:pPr>
              <a:defRPr sz="1800" b="1">
                <a:latin typeface="+mj-lt"/>
                <a:ea typeface="+mj-ea"/>
                <a:cs typeface="+mj-cs"/>
                <a:sym typeface="Arial"/>
              </a:defRPr>
            </a:pPr>
            <a:endParaRPr/>
          </a:p>
          <a:p>
            <a:pPr>
              <a:defRPr sz="1800" b="1">
                <a:latin typeface="+mj-lt"/>
                <a:ea typeface="+mj-ea"/>
                <a:cs typeface="+mj-cs"/>
                <a:sym typeface="Arial"/>
              </a:defRPr>
            </a:pPr>
            <a:endParaRPr/>
          </a:p>
          <a:p>
            <a:pPr>
              <a:defRPr sz="1800" b="1">
                <a:solidFill>
                  <a:srgbClr val="008F00"/>
                </a:solidFill>
                <a:latin typeface="+mj-lt"/>
                <a:ea typeface="+mj-ea"/>
                <a:cs typeface="+mj-cs"/>
                <a:sym typeface="Arial"/>
              </a:defRPr>
            </a:pPr>
            <a:r>
              <a:t>Multivariable Calculus Specific Discussions:</a:t>
            </a:r>
          </a:p>
          <a:p>
            <a:pPr marL="748631" lvl="1" indent="-240631">
              <a:buSzPct val="100000"/>
              <a:buAutoNum type="arabicPeriod"/>
              <a:defRPr sz="1600">
                <a:latin typeface="+mj-lt"/>
                <a:ea typeface="+mj-ea"/>
                <a:cs typeface="+mj-cs"/>
                <a:sym typeface="Arial"/>
              </a:defRPr>
            </a:pPr>
            <a:r>
              <a:t>Describe an application of the Dot and/or Cross Product other than those described in this course.</a:t>
            </a:r>
            <a:br/>
            <a:endParaRPr/>
          </a:p>
          <a:p>
            <a:pPr marL="748631" lvl="1" indent="-240631">
              <a:buSzPct val="100000"/>
              <a:buAutoNum type="arabicPeriod"/>
              <a:defRPr sz="1600">
                <a:latin typeface="+mj-lt"/>
                <a:ea typeface="+mj-ea"/>
                <a:cs typeface="+mj-cs"/>
                <a:sym typeface="Arial"/>
              </a:defRPr>
            </a:pPr>
            <a:r>
              <a:t>Post a favorite function of 2 variables along with its Contour Plot.</a:t>
            </a:r>
            <a:br/>
            <a:endParaRPr/>
          </a:p>
          <a:p>
            <a:pPr marL="748631" lvl="1" indent="-240631">
              <a:buSzPct val="100000"/>
              <a:buAutoNum type="arabicPeriod"/>
              <a:defRPr sz="1600">
                <a:latin typeface="+mj-lt"/>
                <a:ea typeface="+mj-ea"/>
                <a:cs typeface="+mj-cs"/>
                <a:sym typeface="Arial"/>
              </a:defRPr>
            </a:pPr>
            <a:r>
              <a:t>Share something you learned from the 3 Visual Concept Explorations.</a:t>
            </a:r>
          </a:p>
          <a:p>
            <a:pPr>
              <a:defRPr sz="1800" b="1">
                <a:latin typeface="+mj-lt"/>
                <a:ea typeface="+mj-ea"/>
                <a:cs typeface="+mj-cs"/>
                <a:sym typeface="Arial"/>
              </a:defRPr>
            </a:pPr>
            <a:endParaRPr/>
          </a:p>
          <a:p>
            <a:pPr>
              <a:defRPr sz="1800" b="1">
                <a:solidFill>
                  <a:srgbClr val="941100"/>
                </a:solidFill>
                <a:latin typeface="+mj-lt"/>
                <a:ea typeface="+mj-ea"/>
                <a:cs typeface="+mj-cs"/>
                <a:sym typeface="Arial"/>
              </a:defRPr>
            </a:pPr>
            <a:r>
              <a:t>A Differential Equations Specific Discussion:</a:t>
            </a:r>
          </a:p>
          <a:p>
            <a:pPr lvl="2" indent="457200">
              <a:defRPr sz="1600">
                <a:latin typeface="+mj-lt"/>
                <a:ea typeface="+mj-ea"/>
                <a:cs typeface="+mj-cs"/>
                <a:sym typeface="Arial"/>
              </a:defRPr>
            </a:pPr>
            <a:r>
              <a:t>Clearly describe an application of an ordinary first-order differential equation in another subject or context than has been described or done in our course so far.</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208255" y="282475"/>
            <a:ext cx="8727491" cy="19627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mj-lt"/>
                <a:ea typeface="+mj-ea"/>
                <a:cs typeface="+mj-cs"/>
                <a:sym typeface="Arial"/>
              </a:defRPr>
            </a:pPr>
            <a:r>
              <a:t>Thank You!</a:t>
            </a:r>
          </a:p>
          <a:p>
            <a:pPr>
              <a:defRPr b="1">
                <a:latin typeface="+mj-lt"/>
                <a:ea typeface="+mj-ea"/>
                <a:cs typeface="+mj-cs"/>
                <a:sym typeface="Arial"/>
              </a:defRPr>
            </a:pPr>
            <a:endParaRPr/>
          </a:p>
          <a:p>
            <a:pPr>
              <a:defRPr sz="2000">
                <a:latin typeface="+mj-lt"/>
                <a:ea typeface="+mj-ea"/>
                <a:cs typeface="+mj-cs"/>
                <a:sym typeface="Arial"/>
              </a:defRPr>
            </a:pPr>
            <a:r>
              <a:t>If you would like more information on my video discussion assignments, please email me at:  </a:t>
            </a:r>
            <a:r>
              <a:rPr u="sng">
                <a:solidFill>
                  <a:srgbClr val="0000FF"/>
                </a:solidFill>
                <a:uFill>
                  <a:solidFill>
                    <a:srgbClr val="0000FF"/>
                  </a:solidFill>
                </a:uFill>
                <a:hlinkClick r:id="rId2"/>
              </a:rPr>
              <a:t>pseeburger@monroecc.edu</a:t>
            </a:r>
            <a:r>
              <a:t> </a:t>
            </a:r>
          </a:p>
          <a:p>
            <a:pPr>
              <a:defRPr sz="2000">
                <a:latin typeface="+mj-lt"/>
                <a:ea typeface="+mj-ea"/>
                <a:cs typeface="+mj-cs"/>
                <a:sym typeface="Arial"/>
              </a:defRPr>
            </a:pPr>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208255" y="282475"/>
            <a:ext cx="8727491" cy="2926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For each of these Video Presentation discussion posts, students use a course wiki to post their topic and specific exercises they plan to present a few days before the video post is due.</a:t>
            </a:r>
          </a:p>
          <a:p>
            <a:pPr>
              <a:defRPr>
                <a:latin typeface="+mj-lt"/>
                <a:ea typeface="+mj-ea"/>
                <a:cs typeface="+mj-cs"/>
                <a:sym typeface="Arial"/>
              </a:defRPr>
            </a:pPr>
            <a:endParaRPr/>
          </a:p>
          <a:p>
            <a:pPr>
              <a:defRPr>
                <a:latin typeface="+mj-lt"/>
                <a:ea typeface="+mj-ea"/>
                <a:cs typeface="+mj-cs"/>
                <a:sym typeface="Arial"/>
              </a:defRPr>
            </a:pPr>
            <a:r>
              <a:t>This helps me oversee the spread of the topics and be sure there is more variety rather than multiple students choosing the easiest topic.</a:t>
            </a:r>
          </a:p>
        </p:txBody>
      </p:sp>
      <p:pic>
        <p:nvPicPr>
          <p:cNvPr id="130" name="Screen Shot 2016-01-03 at 2.53.42 PM.png"/>
          <p:cNvPicPr>
            <a:picLocks noChangeAspect="1"/>
          </p:cNvPicPr>
          <p:nvPr/>
        </p:nvPicPr>
        <p:blipFill>
          <a:blip r:embed="rId2">
            <a:extLst/>
          </a:blip>
          <a:stretch>
            <a:fillRect/>
          </a:stretch>
        </p:blipFill>
        <p:spPr>
          <a:xfrm>
            <a:off x="150948" y="3215177"/>
            <a:ext cx="8842104" cy="3547710"/>
          </a:xfrm>
          <a:prstGeom prst="rect">
            <a:avLst/>
          </a:prstGeom>
          <a:ln w="12700">
            <a:miter lim="400000"/>
          </a:ln>
        </p:spPr>
      </p:pic>
      <p:sp>
        <p:nvSpPr>
          <p:cNvPr id="131" name="Shape 131"/>
          <p:cNvSpPr/>
          <p:nvPr/>
        </p:nvSpPr>
        <p:spPr>
          <a:xfrm>
            <a:off x="425996" y="4262677"/>
            <a:ext cx="1194218" cy="1910254"/>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p>
            <a:r>
              <a:t>Student</a:t>
            </a:r>
          </a:p>
          <a:p>
            <a:r>
              <a:t>Names</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sz="half" idx="1"/>
          </p:nvPr>
        </p:nvSpPr>
        <p:spPr>
          <a:xfrm>
            <a:off x="304800" y="457200"/>
            <a:ext cx="8382000" cy="1942506"/>
          </a:xfrm>
          <a:prstGeom prst="rect">
            <a:avLst/>
          </a:prstGeom>
        </p:spPr>
        <p:txBody>
          <a:bodyPr lIns="50800" tIns="50800" rIns="50800" bIns="50800"/>
          <a:lstStyle/>
          <a:p>
            <a:pPr marL="259079" indent="-2540">
              <a:spcBef>
                <a:spcPts val="600"/>
              </a:spcBef>
              <a:buSzTx/>
              <a:buNone/>
              <a:defRPr sz="2200"/>
            </a:pPr>
            <a:r>
              <a:t>Although I was initially afraid students would find these video assignments too challenging, they have instead claimed these videos are an incredible asset to the course.</a:t>
            </a:r>
            <a:br/>
            <a:endParaRPr/>
          </a:p>
          <a:p>
            <a:pPr marL="259079" indent="-2540">
              <a:spcBef>
                <a:spcPts val="600"/>
              </a:spcBef>
              <a:buSzTx/>
              <a:buNone/>
              <a:defRPr sz="2200"/>
            </a:pPr>
            <a:r>
              <a:t>Here is an example image of a student video:</a:t>
            </a:r>
          </a:p>
        </p:txBody>
      </p:sp>
      <p:pic>
        <p:nvPicPr>
          <p:cNvPr id="134" name="Screen Shot 2016-01-03 at 12.03.02 AM.png"/>
          <p:cNvPicPr>
            <a:picLocks noChangeAspect="1"/>
          </p:cNvPicPr>
          <p:nvPr/>
        </p:nvPicPr>
        <p:blipFill>
          <a:blip r:embed="rId2">
            <a:extLst/>
          </a:blip>
          <a:stretch>
            <a:fillRect/>
          </a:stretch>
        </p:blipFill>
        <p:spPr>
          <a:xfrm>
            <a:off x="1549177" y="2268323"/>
            <a:ext cx="6248846" cy="4514627"/>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208255" y="282475"/>
            <a:ext cx="8727491" cy="792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mj-lt"/>
                <a:ea typeface="+mj-ea"/>
                <a:cs typeface="+mj-cs"/>
                <a:sym typeface="Arial"/>
              </a:defRPr>
            </a:lvl1pPr>
          </a:lstStyle>
          <a:p>
            <a:r>
              <a:t>These video assignments are always required to be posted to a Discussion Forum as review for a Unit Exam or the Final Exam.</a:t>
            </a:r>
          </a:p>
        </p:txBody>
      </p:sp>
      <p:pic>
        <p:nvPicPr>
          <p:cNvPr id="137" name="Screen Shot 2016-01-02 at 11.59.07 PM.png"/>
          <p:cNvPicPr>
            <a:picLocks noChangeAspect="1"/>
          </p:cNvPicPr>
          <p:nvPr/>
        </p:nvPicPr>
        <p:blipFill>
          <a:blip r:embed="rId2">
            <a:extLst/>
          </a:blip>
          <a:stretch>
            <a:fillRect/>
          </a:stretch>
        </p:blipFill>
        <p:spPr>
          <a:xfrm>
            <a:off x="203200" y="3227448"/>
            <a:ext cx="4125370" cy="2302684"/>
          </a:xfrm>
          <a:prstGeom prst="rect">
            <a:avLst/>
          </a:prstGeom>
          <a:ln w="12700">
            <a:miter lim="400000"/>
          </a:ln>
        </p:spPr>
      </p:pic>
      <p:pic>
        <p:nvPicPr>
          <p:cNvPr id="138" name="Screen Shot 2016-01-02 at 11.58.31 PM.png"/>
          <p:cNvPicPr>
            <a:picLocks noChangeAspect="1"/>
          </p:cNvPicPr>
          <p:nvPr/>
        </p:nvPicPr>
        <p:blipFill>
          <a:blip r:embed="rId3">
            <a:extLst/>
          </a:blip>
          <a:stretch>
            <a:fillRect/>
          </a:stretch>
        </p:blipFill>
        <p:spPr>
          <a:xfrm>
            <a:off x="4464005" y="3215326"/>
            <a:ext cx="4495845" cy="2504728"/>
          </a:xfrm>
          <a:prstGeom prst="rect">
            <a:avLst/>
          </a:prstGeom>
          <a:ln w="12700">
            <a:miter lim="400000"/>
          </a:ln>
        </p:spPr>
      </p:pic>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08255" y="282475"/>
            <a:ext cx="8727491" cy="1859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These video assignments are always required to be posted to a Discussion Forum as review for a Unit Exam or the Final Exam.</a:t>
            </a:r>
          </a:p>
          <a:p>
            <a:pPr>
              <a:defRPr>
                <a:latin typeface="+mj-lt"/>
                <a:ea typeface="+mj-ea"/>
                <a:cs typeface="+mj-cs"/>
                <a:sym typeface="Arial"/>
              </a:defRPr>
            </a:pPr>
            <a:endParaRPr/>
          </a:p>
          <a:p>
            <a:pPr marL="228600" indent="-228600">
              <a:buSzPct val="100000"/>
              <a:buChar char="•"/>
              <a:defRPr>
                <a:latin typeface="+mj-lt"/>
                <a:ea typeface="+mj-ea"/>
                <a:cs typeface="+mj-cs"/>
                <a:sym typeface="Arial"/>
              </a:defRPr>
            </a:pPr>
            <a:r>
              <a:t>Students are required to explain how to work the problem step-by-step from start to finish.</a:t>
            </a:r>
          </a:p>
        </p:txBody>
      </p:sp>
      <p:pic>
        <p:nvPicPr>
          <p:cNvPr id="141" name="Screen Shot 2016-01-02 at 11.59.07 PM.png"/>
          <p:cNvPicPr>
            <a:picLocks noChangeAspect="1"/>
          </p:cNvPicPr>
          <p:nvPr/>
        </p:nvPicPr>
        <p:blipFill>
          <a:blip r:embed="rId2">
            <a:extLst/>
          </a:blip>
          <a:stretch>
            <a:fillRect/>
          </a:stretch>
        </p:blipFill>
        <p:spPr>
          <a:xfrm>
            <a:off x="203200" y="3227448"/>
            <a:ext cx="4125370" cy="2302684"/>
          </a:xfrm>
          <a:prstGeom prst="rect">
            <a:avLst/>
          </a:prstGeom>
          <a:ln w="12700">
            <a:miter lim="400000"/>
          </a:ln>
        </p:spPr>
      </p:pic>
      <p:pic>
        <p:nvPicPr>
          <p:cNvPr id="142" name="Screen Shot 2016-01-02 at 11.58.31 PM.png"/>
          <p:cNvPicPr>
            <a:picLocks noChangeAspect="1"/>
          </p:cNvPicPr>
          <p:nvPr/>
        </p:nvPicPr>
        <p:blipFill>
          <a:blip r:embed="rId3">
            <a:extLst/>
          </a:blip>
          <a:stretch>
            <a:fillRect/>
          </a:stretch>
        </p:blipFill>
        <p:spPr>
          <a:xfrm>
            <a:off x="4464005" y="3215326"/>
            <a:ext cx="4495845" cy="2504728"/>
          </a:xfrm>
          <a:prstGeom prst="rect">
            <a:avLst/>
          </a:prstGeom>
          <a:ln w="12700">
            <a:miter lim="400000"/>
          </a:ln>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208255" y="282475"/>
            <a:ext cx="8727491" cy="35993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These video assignments are always required to be posted to a Discussion Forum as review for a Unit Exam or the Final Exam.</a:t>
            </a:r>
          </a:p>
          <a:p>
            <a:pPr>
              <a:defRPr>
                <a:latin typeface="+mj-lt"/>
                <a:ea typeface="+mj-ea"/>
                <a:cs typeface="+mj-cs"/>
                <a:sym typeface="Arial"/>
              </a:defRPr>
            </a:pPr>
            <a:endParaRPr/>
          </a:p>
          <a:p>
            <a:pPr marL="171450" indent="-171450">
              <a:buSzPct val="100000"/>
              <a:buChar char="•"/>
              <a:defRPr>
                <a:latin typeface="+mj-lt"/>
                <a:ea typeface="+mj-ea"/>
                <a:cs typeface="+mj-cs"/>
                <a:sym typeface="Arial"/>
              </a:defRPr>
            </a:pPr>
            <a:r>
              <a:rPr sz="1800"/>
              <a:t>Students are required to explain how to work the problem step-by-step from start to finish.</a:t>
            </a:r>
            <a:br>
              <a:rPr sz="1800"/>
            </a:br>
            <a:r>
              <a:t/>
            </a:r>
            <a:br/>
            <a:endParaRPr sz="1000"/>
          </a:p>
          <a:p>
            <a:pPr marL="228600" indent="-228600">
              <a:buSzPct val="100000"/>
              <a:buChar char="•"/>
              <a:defRPr>
                <a:latin typeface="+mj-lt"/>
                <a:ea typeface="+mj-ea"/>
                <a:cs typeface="+mj-cs"/>
                <a:sym typeface="Arial"/>
              </a:defRPr>
            </a:pPr>
            <a:r>
              <a:t>They are given bonus points for writing it out clearly as they go or for a particularly clear and helpful video presentation.  Visual verification of the result using a graphing applet is encouraged.</a:t>
            </a:r>
          </a:p>
        </p:txBody>
      </p:sp>
      <p:pic>
        <p:nvPicPr>
          <p:cNvPr id="145" name="Screen Shot 2016-01-02 at 11.59.07 PM.png"/>
          <p:cNvPicPr>
            <a:picLocks noChangeAspect="1"/>
          </p:cNvPicPr>
          <p:nvPr/>
        </p:nvPicPr>
        <p:blipFill>
          <a:blip r:embed="rId2">
            <a:extLst/>
          </a:blip>
          <a:stretch>
            <a:fillRect/>
          </a:stretch>
        </p:blipFill>
        <p:spPr>
          <a:xfrm>
            <a:off x="203200" y="4052948"/>
            <a:ext cx="4125370" cy="2302684"/>
          </a:xfrm>
          <a:prstGeom prst="rect">
            <a:avLst/>
          </a:prstGeom>
          <a:ln w="12700">
            <a:miter lim="400000"/>
          </a:ln>
        </p:spPr>
      </p:pic>
      <p:pic>
        <p:nvPicPr>
          <p:cNvPr id="146" name="Screen Shot 2016-01-02 at 11.58.31 PM.png"/>
          <p:cNvPicPr>
            <a:picLocks noChangeAspect="1"/>
          </p:cNvPicPr>
          <p:nvPr/>
        </p:nvPicPr>
        <p:blipFill>
          <a:blip r:embed="rId3">
            <a:extLst/>
          </a:blip>
          <a:stretch>
            <a:fillRect/>
          </a:stretch>
        </p:blipFill>
        <p:spPr>
          <a:xfrm>
            <a:off x="4464005" y="4040826"/>
            <a:ext cx="4495845" cy="2504728"/>
          </a:xfrm>
          <a:prstGeom prst="rect">
            <a:avLst/>
          </a:prstGeom>
          <a:ln w="12700">
            <a:miter lim="400000"/>
          </a:ln>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208255" y="282475"/>
            <a:ext cx="8727491" cy="41835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These video assignments are always required to be posted to a Discussion Forum as review for a Unit Exam or the Final Exam.</a:t>
            </a:r>
          </a:p>
          <a:p>
            <a:pPr>
              <a:defRPr>
                <a:latin typeface="+mj-lt"/>
                <a:ea typeface="+mj-ea"/>
                <a:cs typeface="+mj-cs"/>
                <a:sym typeface="Arial"/>
              </a:defRPr>
            </a:pPr>
            <a:endParaRPr/>
          </a:p>
          <a:p>
            <a:pPr marL="228600" indent="-228600">
              <a:buSzPct val="100000"/>
              <a:buChar char="•"/>
              <a:defRPr sz="1800">
                <a:latin typeface="+mj-lt"/>
                <a:ea typeface="+mj-ea"/>
                <a:cs typeface="+mj-cs"/>
                <a:sym typeface="Arial"/>
              </a:defRPr>
            </a:pPr>
            <a:r>
              <a:t>Students are required to explain how to work the problem step-by-step from start to finish.</a:t>
            </a:r>
            <a:br/>
            <a:endParaRPr/>
          </a:p>
          <a:p>
            <a:pPr marL="171450" indent="-171450">
              <a:buSzPct val="100000"/>
              <a:buChar char="•"/>
              <a:defRPr>
                <a:latin typeface="+mj-lt"/>
                <a:ea typeface="+mj-ea"/>
                <a:cs typeface="+mj-cs"/>
                <a:sym typeface="Arial"/>
              </a:defRPr>
            </a:pPr>
            <a:r>
              <a:rPr sz="1800"/>
              <a:t>They are given bonus points for writing it out clearly as they go or for a particularly clear and helpful video presentation.  Visual verification of the result using a graphing applet is encouraged.</a:t>
            </a:r>
            <a:r>
              <a:rPr sz="1600"/>
              <a:t/>
            </a:r>
            <a:br>
              <a:rPr sz="1600"/>
            </a:br>
            <a:r>
              <a:rPr sz="1600"/>
              <a:t/>
            </a:r>
            <a:br>
              <a:rPr sz="1600"/>
            </a:br>
            <a:endParaRPr sz="1000"/>
          </a:p>
          <a:p>
            <a:pPr marL="228600" indent="-228600">
              <a:buSzPct val="100000"/>
              <a:buChar char="•"/>
              <a:defRPr>
                <a:latin typeface="+mj-lt"/>
                <a:ea typeface="+mj-ea"/>
                <a:cs typeface="+mj-cs"/>
                <a:sym typeface="Arial"/>
              </a:defRPr>
            </a:pPr>
            <a:r>
              <a:t>Problems can be chosen for the videos from the assigned textbook problems, from WeBWorK problem sets, or the student can create their own problem.</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208255" y="282475"/>
            <a:ext cx="8727491" cy="6177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These video assignments are always required to be posted to a Discussion Forum as review for a Unit Exam or the Final Exam.</a:t>
            </a:r>
          </a:p>
          <a:p>
            <a:pPr>
              <a:defRPr>
                <a:latin typeface="+mj-lt"/>
                <a:ea typeface="+mj-ea"/>
                <a:cs typeface="+mj-cs"/>
                <a:sym typeface="Arial"/>
              </a:defRPr>
            </a:pPr>
            <a:endParaRPr/>
          </a:p>
          <a:p>
            <a:pPr marL="228600" indent="-228600">
              <a:buSzPct val="100000"/>
              <a:buChar char="•"/>
              <a:defRPr sz="1800">
                <a:latin typeface="+mj-lt"/>
                <a:ea typeface="+mj-ea"/>
                <a:cs typeface="+mj-cs"/>
                <a:sym typeface="Arial"/>
              </a:defRPr>
            </a:pPr>
            <a:r>
              <a:t>Students are required to explain how to work the problem step-by-step from start to finish.</a:t>
            </a:r>
            <a:br/>
            <a:endParaRPr/>
          </a:p>
          <a:p>
            <a:pPr marL="228600" indent="-228600">
              <a:buSzPct val="100000"/>
              <a:buChar char="•"/>
              <a:defRPr sz="1800">
                <a:latin typeface="+mj-lt"/>
                <a:ea typeface="+mj-ea"/>
                <a:cs typeface="+mj-cs"/>
                <a:sym typeface="Arial"/>
              </a:defRPr>
            </a:pPr>
            <a:r>
              <a:t>They are given bonus points for writing it out clearly as they go or for a particularly clear and helpful video presentation.  Visual verification of the result using a graphing applet is encouraged.</a:t>
            </a:r>
            <a:br/>
            <a:endParaRPr/>
          </a:p>
          <a:p>
            <a:pPr marL="171450" indent="-171450">
              <a:buSzPct val="100000"/>
              <a:buChar char="•"/>
              <a:defRPr>
                <a:latin typeface="+mj-lt"/>
                <a:ea typeface="+mj-ea"/>
                <a:cs typeface="+mj-cs"/>
                <a:sym typeface="Arial"/>
              </a:defRPr>
            </a:pPr>
            <a:r>
              <a:rPr sz="1800"/>
              <a:t>Problems can be chosen for the videos from the assigned textbook problems, from WeBWorK problem sets, or the student can create their own problem.</a:t>
            </a:r>
            <a:br>
              <a:rPr sz="1800"/>
            </a:br>
            <a:r>
              <a:t/>
            </a:r>
            <a:br/>
            <a:endParaRPr sz="1000"/>
          </a:p>
          <a:p>
            <a:pPr marL="228600" indent="-228600">
              <a:buSzPct val="100000"/>
              <a:buChar char="•"/>
              <a:defRPr>
                <a:latin typeface="+mj-lt"/>
                <a:ea typeface="+mj-ea"/>
                <a:cs typeface="+mj-cs"/>
                <a:sym typeface="Arial"/>
              </a:defRPr>
            </a:pPr>
            <a:r>
              <a:t>Students are required to watch and respond to </a:t>
            </a:r>
            <a:r>
              <a:rPr b="1"/>
              <a:t>at least two </a:t>
            </a:r>
            <a:r>
              <a:t>of their classmates’ video posts for each of these review discussions.  Good students will watch and respond to most of them.</a:t>
            </a:r>
          </a:p>
          <a:p>
            <a:pPr marL="228600" indent="-228600">
              <a:buSzPct val="100000"/>
              <a:buChar char="•"/>
              <a:defRPr>
                <a:latin typeface="+mj-lt"/>
                <a:ea typeface="+mj-ea"/>
                <a:cs typeface="+mj-cs"/>
                <a:sym typeface="Arial"/>
              </a:defRPr>
            </a:pPr>
            <a:endParaRPr/>
          </a:p>
          <a:p>
            <a:pPr>
              <a:defRPr>
                <a:latin typeface="+mj-lt"/>
                <a:ea typeface="+mj-ea"/>
                <a:cs typeface="+mj-cs"/>
                <a:sym typeface="Arial"/>
              </a:defRPr>
            </a:pPr>
            <a:r>
              <a:t> </a:t>
            </a: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Macintosh PowerPoint</Application>
  <PresentationFormat>On-screen Show (4:3)</PresentationFormat>
  <Paragraphs>124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Student Video Problem Presentations as Review Activities in Differential Equations and Multivariable Calculus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Video Problem Presentations as Review Activities in Differential Equations and Multivariable Calculus</dc:title>
  <cp:lastModifiedBy>Erin Maney</cp:lastModifiedBy>
  <cp:revision>1</cp:revision>
  <dcterms:modified xsi:type="dcterms:W3CDTF">2016-02-19T15:17:30Z</dcterms:modified>
</cp:coreProperties>
</file>