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65" r:id="rId3"/>
    <p:sldId id="273" r:id="rId4"/>
    <p:sldId id="261" r:id="rId5"/>
    <p:sldId id="264" r:id="rId6"/>
    <p:sldId id="257" r:id="rId7"/>
    <p:sldId id="263" r:id="rId8"/>
    <p:sldId id="258" r:id="rId9"/>
    <p:sldId id="259" r:id="rId10"/>
    <p:sldId id="260" r:id="rId11"/>
    <p:sldId id="266" r:id="rId12"/>
    <p:sldId id="275" r:id="rId13"/>
    <p:sldId id="274" r:id="rId14"/>
    <p:sldId id="271" r:id="rId15"/>
    <p:sldId id="276" r:id="rId16"/>
    <p:sldId id="268" r:id="rId17"/>
    <p:sldId id="269" r:id="rId18"/>
    <p:sldId id="270" r:id="rId19"/>
    <p:sldId id="27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52" d="100"/>
          <a:sy n="52" d="100"/>
        </p:scale>
        <p:origin x="-112" y="-6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B3A568-5521-4A7A-9014-13C7EBB2C45B}" type="datetimeFigureOut">
              <a:rPr lang="en-US" smtClean="0"/>
              <a:t>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48B09-AE7D-4111-931A-1AD831ACF57A}" type="slidenum">
              <a:rPr lang="en-US" smtClean="0"/>
              <a:t>‹#›</a:t>
            </a:fld>
            <a:endParaRPr lang="en-US"/>
          </a:p>
        </p:txBody>
      </p:sp>
    </p:spTree>
    <p:extLst>
      <p:ext uri="{BB962C8B-B14F-4D97-AF65-F5344CB8AC3E}">
        <p14:creationId xmlns:p14="http://schemas.microsoft.com/office/powerpoint/2010/main" val="2681794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B3A568-5521-4A7A-9014-13C7EBB2C45B}" type="datetimeFigureOut">
              <a:rPr lang="en-US" smtClean="0"/>
              <a:t>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48B09-AE7D-4111-931A-1AD831ACF57A}" type="slidenum">
              <a:rPr lang="en-US" smtClean="0"/>
              <a:t>‹#›</a:t>
            </a:fld>
            <a:endParaRPr lang="en-US"/>
          </a:p>
        </p:txBody>
      </p:sp>
    </p:spTree>
    <p:extLst>
      <p:ext uri="{BB962C8B-B14F-4D97-AF65-F5344CB8AC3E}">
        <p14:creationId xmlns:p14="http://schemas.microsoft.com/office/powerpoint/2010/main" val="556834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B3A568-5521-4A7A-9014-13C7EBB2C45B}" type="datetimeFigureOut">
              <a:rPr lang="en-US" smtClean="0"/>
              <a:t>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48B09-AE7D-4111-931A-1AD831ACF57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44566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B3A568-5521-4A7A-9014-13C7EBB2C45B}" type="datetimeFigureOut">
              <a:rPr lang="en-US" smtClean="0"/>
              <a:t>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48B09-AE7D-4111-931A-1AD831ACF57A}" type="slidenum">
              <a:rPr lang="en-US" smtClean="0"/>
              <a:t>‹#›</a:t>
            </a:fld>
            <a:endParaRPr lang="en-US"/>
          </a:p>
        </p:txBody>
      </p:sp>
    </p:spTree>
    <p:extLst>
      <p:ext uri="{BB962C8B-B14F-4D97-AF65-F5344CB8AC3E}">
        <p14:creationId xmlns:p14="http://schemas.microsoft.com/office/powerpoint/2010/main" val="3899313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B3A568-5521-4A7A-9014-13C7EBB2C45B}" type="datetimeFigureOut">
              <a:rPr lang="en-US" smtClean="0"/>
              <a:t>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48B09-AE7D-4111-931A-1AD831ACF57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59412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B3A568-5521-4A7A-9014-13C7EBB2C45B}" type="datetimeFigureOut">
              <a:rPr lang="en-US" smtClean="0"/>
              <a:t>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48B09-AE7D-4111-931A-1AD831ACF57A}" type="slidenum">
              <a:rPr lang="en-US" smtClean="0"/>
              <a:t>‹#›</a:t>
            </a:fld>
            <a:endParaRPr lang="en-US"/>
          </a:p>
        </p:txBody>
      </p:sp>
    </p:spTree>
    <p:extLst>
      <p:ext uri="{BB962C8B-B14F-4D97-AF65-F5344CB8AC3E}">
        <p14:creationId xmlns:p14="http://schemas.microsoft.com/office/powerpoint/2010/main" val="10421367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B3A568-5521-4A7A-9014-13C7EBB2C45B}" type="datetimeFigureOut">
              <a:rPr lang="en-US" smtClean="0"/>
              <a:t>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48B09-AE7D-4111-931A-1AD831ACF57A}" type="slidenum">
              <a:rPr lang="en-US" smtClean="0"/>
              <a:t>‹#›</a:t>
            </a:fld>
            <a:endParaRPr lang="en-US"/>
          </a:p>
        </p:txBody>
      </p:sp>
    </p:spTree>
    <p:extLst>
      <p:ext uri="{BB962C8B-B14F-4D97-AF65-F5344CB8AC3E}">
        <p14:creationId xmlns:p14="http://schemas.microsoft.com/office/powerpoint/2010/main" val="19661070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B3A568-5521-4A7A-9014-13C7EBB2C45B}" type="datetimeFigureOut">
              <a:rPr lang="en-US" smtClean="0"/>
              <a:t>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48B09-AE7D-4111-931A-1AD831ACF57A}" type="slidenum">
              <a:rPr lang="en-US" smtClean="0"/>
              <a:t>‹#›</a:t>
            </a:fld>
            <a:endParaRPr lang="en-US"/>
          </a:p>
        </p:txBody>
      </p:sp>
    </p:spTree>
    <p:extLst>
      <p:ext uri="{BB962C8B-B14F-4D97-AF65-F5344CB8AC3E}">
        <p14:creationId xmlns:p14="http://schemas.microsoft.com/office/powerpoint/2010/main" val="3915088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B3A568-5521-4A7A-9014-13C7EBB2C45B}" type="datetimeFigureOut">
              <a:rPr lang="en-US" smtClean="0"/>
              <a:t>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48B09-AE7D-4111-931A-1AD831ACF57A}" type="slidenum">
              <a:rPr lang="en-US" smtClean="0"/>
              <a:t>‹#›</a:t>
            </a:fld>
            <a:endParaRPr lang="en-US"/>
          </a:p>
        </p:txBody>
      </p:sp>
    </p:spTree>
    <p:extLst>
      <p:ext uri="{BB962C8B-B14F-4D97-AF65-F5344CB8AC3E}">
        <p14:creationId xmlns:p14="http://schemas.microsoft.com/office/powerpoint/2010/main" val="3598970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B3A568-5521-4A7A-9014-13C7EBB2C45B}" type="datetimeFigureOut">
              <a:rPr lang="en-US" smtClean="0"/>
              <a:t>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E48B09-AE7D-4111-931A-1AD831ACF57A}" type="slidenum">
              <a:rPr lang="en-US" smtClean="0"/>
              <a:t>‹#›</a:t>
            </a:fld>
            <a:endParaRPr lang="en-US"/>
          </a:p>
        </p:txBody>
      </p:sp>
    </p:spTree>
    <p:extLst>
      <p:ext uri="{BB962C8B-B14F-4D97-AF65-F5344CB8AC3E}">
        <p14:creationId xmlns:p14="http://schemas.microsoft.com/office/powerpoint/2010/main" val="1334211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B3A568-5521-4A7A-9014-13C7EBB2C45B}" type="datetimeFigureOut">
              <a:rPr lang="en-US" smtClean="0"/>
              <a:t>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E48B09-AE7D-4111-931A-1AD831ACF57A}" type="slidenum">
              <a:rPr lang="en-US" smtClean="0"/>
              <a:t>‹#›</a:t>
            </a:fld>
            <a:endParaRPr lang="en-US"/>
          </a:p>
        </p:txBody>
      </p:sp>
    </p:spTree>
    <p:extLst>
      <p:ext uri="{BB962C8B-B14F-4D97-AF65-F5344CB8AC3E}">
        <p14:creationId xmlns:p14="http://schemas.microsoft.com/office/powerpoint/2010/main" val="936312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B3A568-5521-4A7A-9014-13C7EBB2C45B}" type="datetimeFigureOut">
              <a:rPr lang="en-US" smtClean="0"/>
              <a:t>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E48B09-AE7D-4111-931A-1AD831ACF57A}" type="slidenum">
              <a:rPr lang="en-US" smtClean="0"/>
              <a:t>‹#›</a:t>
            </a:fld>
            <a:endParaRPr lang="en-US"/>
          </a:p>
        </p:txBody>
      </p:sp>
    </p:spTree>
    <p:extLst>
      <p:ext uri="{BB962C8B-B14F-4D97-AF65-F5344CB8AC3E}">
        <p14:creationId xmlns:p14="http://schemas.microsoft.com/office/powerpoint/2010/main" val="212318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B3A568-5521-4A7A-9014-13C7EBB2C45B}" type="datetimeFigureOut">
              <a:rPr lang="en-US" smtClean="0"/>
              <a:t>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E48B09-AE7D-4111-931A-1AD831ACF57A}" type="slidenum">
              <a:rPr lang="en-US" smtClean="0"/>
              <a:t>‹#›</a:t>
            </a:fld>
            <a:endParaRPr lang="en-US"/>
          </a:p>
        </p:txBody>
      </p:sp>
    </p:spTree>
    <p:extLst>
      <p:ext uri="{BB962C8B-B14F-4D97-AF65-F5344CB8AC3E}">
        <p14:creationId xmlns:p14="http://schemas.microsoft.com/office/powerpoint/2010/main" val="953879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B3A568-5521-4A7A-9014-13C7EBB2C45B}" type="datetimeFigureOut">
              <a:rPr lang="en-US" smtClean="0"/>
              <a:t>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E48B09-AE7D-4111-931A-1AD831ACF57A}" type="slidenum">
              <a:rPr lang="en-US" smtClean="0"/>
              <a:t>‹#›</a:t>
            </a:fld>
            <a:endParaRPr lang="en-US"/>
          </a:p>
        </p:txBody>
      </p:sp>
    </p:spTree>
    <p:extLst>
      <p:ext uri="{BB962C8B-B14F-4D97-AF65-F5344CB8AC3E}">
        <p14:creationId xmlns:p14="http://schemas.microsoft.com/office/powerpoint/2010/main" val="1440495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B3A568-5521-4A7A-9014-13C7EBB2C45B}" type="datetimeFigureOut">
              <a:rPr lang="en-US" smtClean="0"/>
              <a:t>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E48B09-AE7D-4111-931A-1AD831ACF57A}" type="slidenum">
              <a:rPr lang="en-US" smtClean="0"/>
              <a:t>‹#›</a:t>
            </a:fld>
            <a:endParaRPr lang="en-US"/>
          </a:p>
        </p:txBody>
      </p:sp>
    </p:spTree>
    <p:extLst>
      <p:ext uri="{BB962C8B-B14F-4D97-AF65-F5344CB8AC3E}">
        <p14:creationId xmlns:p14="http://schemas.microsoft.com/office/powerpoint/2010/main" val="3306232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B3A568-5521-4A7A-9014-13C7EBB2C45B}" type="datetimeFigureOut">
              <a:rPr lang="en-US" smtClean="0"/>
              <a:t>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E48B09-AE7D-4111-931A-1AD831ACF57A}" type="slidenum">
              <a:rPr lang="en-US" smtClean="0"/>
              <a:t>‹#›</a:t>
            </a:fld>
            <a:endParaRPr lang="en-US"/>
          </a:p>
        </p:txBody>
      </p:sp>
    </p:spTree>
    <p:extLst>
      <p:ext uri="{BB962C8B-B14F-4D97-AF65-F5344CB8AC3E}">
        <p14:creationId xmlns:p14="http://schemas.microsoft.com/office/powerpoint/2010/main" val="7462794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EB3A568-5521-4A7A-9014-13C7EBB2C45B}" type="datetimeFigureOut">
              <a:rPr lang="en-US" smtClean="0"/>
              <a:t>2/6/17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BE48B09-AE7D-4111-931A-1AD831ACF57A}" type="slidenum">
              <a:rPr lang="en-US" smtClean="0"/>
              <a:t>‹#›</a:t>
            </a:fld>
            <a:endParaRPr lang="en-US"/>
          </a:p>
        </p:txBody>
      </p:sp>
    </p:spTree>
    <p:extLst>
      <p:ext uri="{BB962C8B-B14F-4D97-AF65-F5344CB8AC3E}">
        <p14:creationId xmlns:p14="http://schemas.microsoft.com/office/powerpoint/2010/main" val="2252592965"/>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elt.iastate.edu/teaching-resources/effectiv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Best Practices for Assessing Online Learners</a:t>
            </a:r>
            <a:endParaRPr lang="en-US" dirty="0"/>
          </a:p>
        </p:txBody>
      </p:sp>
      <p:sp>
        <p:nvSpPr>
          <p:cNvPr id="3" name="Subtitle 2"/>
          <p:cNvSpPr>
            <a:spLocks noGrp="1"/>
          </p:cNvSpPr>
          <p:nvPr>
            <p:ph type="subTitle" idx="1"/>
          </p:nvPr>
        </p:nvSpPr>
        <p:spPr>
          <a:xfrm>
            <a:off x="5004486" y="3830594"/>
            <a:ext cx="5663514" cy="2335428"/>
          </a:xfrm>
        </p:spPr>
        <p:txBody>
          <a:bodyPr>
            <a:normAutofit/>
          </a:bodyPr>
          <a:lstStyle/>
          <a:p>
            <a:endParaRPr lang="en-US" dirty="0" smtClean="0"/>
          </a:p>
          <a:p>
            <a:r>
              <a:rPr lang="en-US" dirty="0" smtClean="0"/>
              <a:t>Marilyn London, </a:t>
            </a:r>
            <a:r>
              <a:rPr lang="en-US" dirty="0" err="1" smtClean="0"/>
              <a:t>Ed.D</a:t>
            </a:r>
            <a:r>
              <a:rPr lang="en-US" dirty="0" smtClean="0"/>
              <a:t>., Lecturer</a:t>
            </a:r>
          </a:p>
          <a:p>
            <a:r>
              <a:rPr lang="en-US" dirty="0" smtClean="0"/>
              <a:t>School of Professional Development</a:t>
            </a:r>
          </a:p>
          <a:p>
            <a:r>
              <a:rPr lang="en-US" dirty="0" smtClean="0"/>
              <a:t>Higher Education Administration Program</a:t>
            </a:r>
            <a:endParaRPr lang="en-US" dirty="0"/>
          </a:p>
        </p:txBody>
      </p:sp>
    </p:spTree>
    <p:extLst>
      <p:ext uri="{BB962C8B-B14F-4D97-AF65-F5344CB8AC3E}">
        <p14:creationId xmlns:p14="http://schemas.microsoft.com/office/powerpoint/2010/main" val="420951450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20347"/>
          </a:xfrm>
        </p:spPr>
        <p:txBody>
          <a:bodyPr/>
          <a:lstStyle/>
          <a:p>
            <a:r>
              <a:rPr lang="en-US" dirty="0" smtClean="0"/>
              <a:t>Rubrics</a:t>
            </a:r>
            <a:endParaRPr lang="en-US" dirty="0"/>
          </a:p>
        </p:txBody>
      </p:sp>
      <p:sp>
        <p:nvSpPr>
          <p:cNvPr id="3" name="Content Placeholder 2"/>
          <p:cNvSpPr>
            <a:spLocks noGrp="1"/>
          </p:cNvSpPr>
          <p:nvPr>
            <p:ph idx="1"/>
          </p:nvPr>
        </p:nvSpPr>
        <p:spPr>
          <a:xfrm>
            <a:off x="677334" y="1729947"/>
            <a:ext cx="8596668" cy="4311416"/>
          </a:xfrm>
        </p:spPr>
        <p:txBody>
          <a:bodyPr>
            <a:normAutofit/>
          </a:bodyPr>
          <a:lstStyle/>
          <a:p>
            <a:r>
              <a:rPr lang="en-US" dirty="0" smtClean="0"/>
              <a:t>Consider your objectives:</a:t>
            </a:r>
          </a:p>
          <a:p>
            <a:endParaRPr lang="en-US" dirty="0" smtClean="0"/>
          </a:p>
          <a:p>
            <a:pPr lvl="1"/>
            <a:r>
              <a:rPr lang="en-US" dirty="0" smtClean="0"/>
              <a:t>Compare/contrast readings using a theme discussed in class--3</a:t>
            </a:r>
          </a:p>
          <a:p>
            <a:pPr lvl="1"/>
            <a:r>
              <a:rPr lang="en-US" dirty="0" smtClean="0"/>
              <a:t>Create an outline of the readings--4</a:t>
            </a:r>
          </a:p>
          <a:p>
            <a:pPr lvl="1"/>
            <a:r>
              <a:rPr lang="en-US" dirty="0" smtClean="0"/>
              <a:t>Identify a concept illustrated in a work of art/song/poem and discuss it in light of this week’s readings--2</a:t>
            </a:r>
          </a:p>
          <a:p>
            <a:pPr lvl="1"/>
            <a:r>
              <a:rPr lang="en-US" dirty="0" smtClean="0"/>
              <a:t>Resolve a case study using concepts from this week’s readings— 1</a:t>
            </a:r>
          </a:p>
          <a:p>
            <a:pPr lvl="1"/>
            <a:r>
              <a:rPr lang="en-US" dirty="0" smtClean="0"/>
              <a:t>Write a reflection--5</a:t>
            </a:r>
          </a:p>
          <a:p>
            <a:pPr lvl="1"/>
            <a:endParaRPr lang="en-US" dirty="0" smtClean="0"/>
          </a:p>
          <a:p>
            <a:r>
              <a:rPr lang="en-US" dirty="0" smtClean="0"/>
              <a:t>Are all objectives equal?</a:t>
            </a:r>
          </a:p>
          <a:p>
            <a:pPr lvl="1"/>
            <a:r>
              <a:rPr lang="en-US" dirty="0" smtClean="0"/>
              <a:t>Is writing an outline as important as discussing a concept from the readings, or resolving a case study?</a:t>
            </a:r>
            <a:endParaRPr lang="en-US" dirty="0"/>
          </a:p>
        </p:txBody>
      </p:sp>
    </p:spTree>
    <p:extLst>
      <p:ext uri="{BB962C8B-B14F-4D97-AF65-F5344CB8AC3E}">
        <p14:creationId xmlns:p14="http://schemas.microsoft.com/office/powerpoint/2010/main" val="186548253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Prioritize </a:t>
            </a:r>
            <a:r>
              <a:rPr lang="en-US" dirty="0"/>
              <a:t>Y</a:t>
            </a:r>
            <a:r>
              <a:rPr lang="en-US" dirty="0" smtClean="0"/>
              <a:t>our Objectives</a:t>
            </a:r>
            <a:endParaRPr lang="en-US" dirty="0"/>
          </a:p>
        </p:txBody>
      </p:sp>
      <p:sp>
        <p:nvSpPr>
          <p:cNvPr id="3" name="Content Placeholder 2"/>
          <p:cNvSpPr>
            <a:spLocks noGrp="1"/>
          </p:cNvSpPr>
          <p:nvPr>
            <p:ph idx="1"/>
          </p:nvPr>
        </p:nvSpPr>
        <p:spPr>
          <a:xfrm>
            <a:off x="677334" y="1828801"/>
            <a:ext cx="8596668" cy="4212562"/>
          </a:xfrm>
        </p:spPr>
        <p:txBody>
          <a:bodyPr>
            <a:normAutofit/>
          </a:bodyPr>
          <a:lstStyle/>
          <a:p>
            <a:pPr lvl="1"/>
            <a:r>
              <a:rPr lang="en-US" sz="1800" dirty="0"/>
              <a:t>Resolve a case study using concepts from this week’s readings--1</a:t>
            </a:r>
          </a:p>
          <a:p>
            <a:pPr lvl="1"/>
            <a:endParaRPr lang="en-US" sz="1800" dirty="0" smtClean="0"/>
          </a:p>
          <a:p>
            <a:pPr lvl="1"/>
            <a:r>
              <a:rPr lang="en-US" sz="1800" dirty="0" smtClean="0"/>
              <a:t>Identify </a:t>
            </a:r>
            <a:r>
              <a:rPr lang="en-US" sz="1800" dirty="0"/>
              <a:t>a concept illustrated in a work of art/song/poem and discuss it in light of this week’s readings--2</a:t>
            </a:r>
          </a:p>
          <a:p>
            <a:pPr lvl="1"/>
            <a:endParaRPr lang="en-US" sz="1800" dirty="0" smtClean="0"/>
          </a:p>
          <a:p>
            <a:pPr lvl="1"/>
            <a:r>
              <a:rPr lang="en-US" sz="1800" dirty="0" smtClean="0"/>
              <a:t>Compare/contrast </a:t>
            </a:r>
            <a:r>
              <a:rPr lang="en-US" sz="1800" dirty="0"/>
              <a:t>readings using a theme discussed in class--3</a:t>
            </a:r>
          </a:p>
          <a:p>
            <a:pPr lvl="1"/>
            <a:endParaRPr lang="en-US" sz="1800" dirty="0" smtClean="0"/>
          </a:p>
          <a:p>
            <a:pPr lvl="1"/>
            <a:r>
              <a:rPr lang="en-US" sz="1800" dirty="0" smtClean="0"/>
              <a:t>Create </a:t>
            </a:r>
            <a:r>
              <a:rPr lang="en-US" sz="1800" dirty="0"/>
              <a:t>an outline of the </a:t>
            </a:r>
            <a:r>
              <a:rPr lang="en-US" sz="1800" dirty="0" smtClean="0"/>
              <a:t>readings—4</a:t>
            </a:r>
          </a:p>
          <a:p>
            <a:pPr lvl="1"/>
            <a:endParaRPr lang="en-US" sz="1800" dirty="0" smtClean="0"/>
          </a:p>
          <a:p>
            <a:pPr lvl="1"/>
            <a:r>
              <a:rPr lang="en-US" sz="1800" dirty="0" smtClean="0"/>
              <a:t>Write a reflection--5</a:t>
            </a:r>
          </a:p>
          <a:p>
            <a:pPr lvl="1"/>
            <a:endParaRPr lang="en-US" sz="1400" dirty="0"/>
          </a:p>
        </p:txBody>
      </p:sp>
    </p:spTree>
    <p:extLst>
      <p:ext uri="{BB962C8B-B14F-4D97-AF65-F5344CB8AC3E}">
        <p14:creationId xmlns:p14="http://schemas.microsoft.com/office/powerpoint/2010/main" val="23487967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 Points </a:t>
            </a:r>
            <a:r>
              <a:rPr lang="en-US" dirty="0"/>
              <a:t>F</a:t>
            </a:r>
            <a:r>
              <a:rPr lang="en-US" dirty="0" smtClean="0"/>
              <a:t>or </a:t>
            </a:r>
            <a:r>
              <a:rPr lang="en-US" dirty="0"/>
              <a:t>E</a:t>
            </a:r>
            <a:r>
              <a:rPr lang="en-US" dirty="0" smtClean="0"/>
              <a:t>ach </a:t>
            </a:r>
            <a:r>
              <a:rPr lang="en-US" dirty="0"/>
              <a:t>O</a:t>
            </a:r>
            <a:r>
              <a:rPr lang="en-US" dirty="0" smtClean="0"/>
              <a:t>bjective:</a:t>
            </a:r>
            <a:br>
              <a:rPr lang="en-US" dirty="0" smtClean="0"/>
            </a:br>
            <a:r>
              <a:rPr lang="en-US" dirty="0" smtClean="0"/>
              <a:t>Example: Points added up = 100</a:t>
            </a:r>
            <a:endParaRPr lang="en-US" dirty="0"/>
          </a:p>
        </p:txBody>
      </p:sp>
      <p:sp>
        <p:nvSpPr>
          <p:cNvPr id="3" name="Content Placeholder 2"/>
          <p:cNvSpPr>
            <a:spLocks noGrp="1"/>
          </p:cNvSpPr>
          <p:nvPr>
            <p:ph idx="1"/>
          </p:nvPr>
        </p:nvSpPr>
        <p:spPr>
          <a:xfrm>
            <a:off x="677334" y="1930400"/>
            <a:ext cx="8596668" cy="4363307"/>
          </a:xfrm>
        </p:spPr>
        <p:txBody>
          <a:bodyPr>
            <a:normAutofit/>
          </a:bodyPr>
          <a:lstStyle/>
          <a:p>
            <a:pPr marL="457200" lvl="1" indent="0">
              <a:buNone/>
            </a:pPr>
            <a:r>
              <a:rPr lang="en-US" sz="1400" b="1" dirty="0"/>
              <a:t>40</a:t>
            </a:r>
            <a:r>
              <a:rPr lang="en-US" sz="1400" dirty="0"/>
              <a:t>-It’s most important that students can solve real life cases—so let them practice in class.(4 cases/10 pts. each</a:t>
            </a:r>
            <a:r>
              <a:rPr lang="en-US" sz="1400" dirty="0" smtClean="0"/>
              <a:t>)</a:t>
            </a:r>
            <a:endParaRPr lang="en-US" sz="1400" dirty="0"/>
          </a:p>
          <a:p>
            <a:pPr marL="457200" lvl="1" indent="0">
              <a:buNone/>
            </a:pPr>
            <a:r>
              <a:rPr lang="en-US" sz="1400" b="1" dirty="0"/>
              <a:t>35</a:t>
            </a:r>
            <a:r>
              <a:rPr lang="en-US" sz="1400" dirty="0"/>
              <a:t>-Students also have to be able to identify problems and issues. They can identify issues in a current event article, a research article, a musical comedy, a book…..anywhere. They just need to be able to pick it out and discuss it in light of what they are learning and reading for class.(one article/week for 7 weeks, 5 pts. each)</a:t>
            </a:r>
          </a:p>
          <a:p>
            <a:pPr marL="457200" lvl="1" indent="0">
              <a:buNone/>
            </a:pPr>
            <a:r>
              <a:rPr lang="en-US" sz="1400" b="1" dirty="0"/>
              <a:t>20</a:t>
            </a:r>
            <a:r>
              <a:rPr lang="en-US" sz="1400" dirty="0"/>
              <a:t>-Being critical is an important skill. They should be able to pick a theme and compare and contrast in the readings (or in other materials you select or they find online). (skill building) (2 papers, 10 pts. each)</a:t>
            </a:r>
          </a:p>
          <a:p>
            <a:pPr marL="457200" lvl="1" indent="0">
              <a:buNone/>
            </a:pPr>
            <a:r>
              <a:rPr lang="en-US" sz="1400" b="1" dirty="0"/>
              <a:t>3</a:t>
            </a:r>
            <a:r>
              <a:rPr lang="en-US" sz="1400" dirty="0"/>
              <a:t>-They can all create an outline—not so important—but needed so that they’ll have vocabulary and concepts at their fingertips without having to look through a chapter to find them.  (one pt. per outline for 3 weeks)</a:t>
            </a:r>
          </a:p>
          <a:p>
            <a:pPr marL="457200" lvl="1" indent="0">
              <a:buNone/>
            </a:pPr>
            <a:r>
              <a:rPr lang="en-US" sz="1400" b="1" dirty="0"/>
              <a:t>2</a:t>
            </a:r>
            <a:r>
              <a:rPr lang="en-US" sz="1400" dirty="0"/>
              <a:t>-They can reflect (write a reflection) on how the course has affected their job, their lives, etc. (1 reflection at end of course for 2 pts.—or 1 mid-way and 1 at the end for 1 pt. a piece)</a:t>
            </a:r>
          </a:p>
          <a:p>
            <a:pPr marL="457200" lvl="1" indent="0">
              <a:buNone/>
            </a:pPr>
            <a:r>
              <a:rPr lang="en-US" sz="1400" b="1" dirty="0"/>
              <a:t>Points add up to 100</a:t>
            </a:r>
          </a:p>
          <a:p>
            <a:endParaRPr lang="en-US" dirty="0"/>
          </a:p>
        </p:txBody>
      </p:sp>
    </p:spTree>
    <p:extLst>
      <p:ext uri="{BB962C8B-B14F-4D97-AF65-F5344CB8AC3E}">
        <p14:creationId xmlns:p14="http://schemas.microsoft.com/office/powerpoint/2010/main" val="20388203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further break-down of points</a:t>
            </a:r>
            <a:endParaRPr lang="en-US" dirty="0"/>
          </a:p>
        </p:txBody>
      </p:sp>
      <p:sp>
        <p:nvSpPr>
          <p:cNvPr id="3" name="Content Placeholder 2"/>
          <p:cNvSpPr>
            <a:spLocks noGrp="1"/>
          </p:cNvSpPr>
          <p:nvPr>
            <p:ph idx="1"/>
          </p:nvPr>
        </p:nvSpPr>
        <p:spPr/>
        <p:txBody>
          <a:bodyPr/>
          <a:lstStyle/>
          <a:p>
            <a:r>
              <a:rPr lang="en-US" dirty="0" smtClean="0"/>
              <a:t>Case study</a:t>
            </a:r>
          </a:p>
          <a:p>
            <a:pPr lvl="1"/>
            <a:r>
              <a:rPr lang="en-US" dirty="0" smtClean="0"/>
              <a:t>2 points for coming up with a viable solution to the situation presented</a:t>
            </a:r>
          </a:p>
          <a:p>
            <a:pPr lvl="1"/>
            <a:r>
              <a:rPr lang="en-US" dirty="0" smtClean="0"/>
              <a:t>5 points for applying concepts in the readings that were discussed for that week</a:t>
            </a:r>
          </a:p>
          <a:p>
            <a:pPr lvl="1"/>
            <a:r>
              <a:rPr lang="en-US" dirty="0" smtClean="0"/>
              <a:t>3 points for applying concepts from previous weeks (cumulative knowledge)**</a:t>
            </a:r>
          </a:p>
          <a:p>
            <a:pPr lvl="1"/>
            <a:endParaRPr lang="en-US" dirty="0"/>
          </a:p>
          <a:p>
            <a:pPr lvl="1"/>
            <a:r>
              <a:rPr lang="en-US" dirty="0" smtClean="0"/>
              <a:t>OR **</a:t>
            </a:r>
          </a:p>
          <a:p>
            <a:pPr lvl="1"/>
            <a:r>
              <a:rPr lang="en-US" dirty="0" smtClean="0"/>
              <a:t>1 point for using APA citation and referencing style correctly</a:t>
            </a:r>
          </a:p>
          <a:p>
            <a:pPr lvl="1"/>
            <a:r>
              <a:rPr lang="en-US" dirty="0" smtClean="0"/>
              <a:t>1 point for clear organization of thoughts</a:t>
            </a:r>
          </a:p>
          <a:p>
            <a:pPr lvl="1"/>
            <a:r>
              <a:rPr lang="en-US" dirty="0" smtClean="0"/>
              <a:t>1 point for proper grammar, spelling, overall format</a:t>
            </a:r>
          </a:p>
          <a:p>
            <a:pPr lvl="1"/>
            <a:endParaRPr lang="en-US" dirty="0"/>
          </a:p>
        </p:txBody>
      </p:sp>
    </p:spTree>
    <p:extLst>
      <p:ext uri="{BB962C8B-B14F-4D97-AF65-F5344CB8AC3E}">
        <p14:creationId xmlns:p14="http://schemas.microsoft.com/office/powerpoint/2010/main" val="392915781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Written Assignments</a:t>
            </a:r>
            <a:endParaRPr lang="en-US" dirty="0"/>
          </a:p>
        </p:txBody>
      </p:sp>
      <p:sp>
        <p:nvSpPr>
          <p:cNvPr id="3" name="Content Placeholder 2"/>
          <p:cNvSpPr>
            <a:spLocks noGrp="1"/>
          </p:cNvSpPr>
          <p:nvPr>
            <p:ph idx="1"/>
          </p:nvPr>
        </p:nvSpPr>
        <p:spPr>
          <a:xfrm>
            <a:off x="677334" y="1524000"/>
            <a:ext cx="8596668" cy="4901515"/>
          </a:xfrm>
        </p:spPr>
        <p:txBody>
          <a:bodyPr>
            <a:normAutofit lnSpcReduction="10000"/>
          </a:bodyPr>
          <a:lstStyle/>
          <a:p>
            <a:r>
              <a:rPr lang="en-US" sz="2000" dirty="0" smtClean="0"/>
              <a:t>Create Rubrics</a:t>
            </a:r>
          </a:p>
          <a:p>
            <a:pPr lvl="1"/>
            <a:r>
              <a:rPr lang="en-US" dirty="0" smtClean="0"/>
              <a:t>Uses proper grammar, spelling, and has clear writing style</a:t>
            </a:r>
          </a:p>
          <a:p>
            <a:pPr lvl="1"/>
            <a:endParaRPr lang="en-US" dirty="0" smtClean="0"/>
          </a:p>
          <a:p>
            <a:pPr lvl="1"/>
            <a:r>
              <a:rPr lang="en-US" dirty="0" smtClean="0"/>
              <a:t>Content is driven by the assignment description </a:t>
            </a:r>
          </a:p>
          <a:p>
            <a:pPr lvl="1"/>
            <a:endParaRPr lang="en-US" dirty="0" smtClean="0"/>
          </a:p>
          <a:p>
            <a:pPr lvl="1"/>
            <a:r>
              <a:rPr lang="en-US" dirty="0" smtClean="0"/>
              <a:t>Uses APA citation and referencing style. </a:t>
            </a:r>
          </a:p>
          <a:p>
            <a:pPr lvl="1"/>
            <a:endParaRPr lang="en-US" dirty="0" smtClean="0"/>
          </a:p>
          <a:p>
            <a:pPr lvl="1"/>
            <a:r>
              <a:rPr lang="en-US" dirty="0" smtClean="0"/>
              <a:t>Organization-Paragraphs are confined to topic sentence subject matter, headings are used, progression of ideas makes sense within the topic</a:t>
            </a:r>
          </a:p>
          <a:p>
            <a:pPr lvl="1"/>
            <a:endParaRPr lang="en-US" dirty="0" smtClean="0"/>
          </a:p>
          <a:p>
            <a:pPr lvl="1"/>
            <a:r>
              <a:rPr lang="en-US" dirty="0" smtClean="0"/>
              <a:t>Research: Use of peer reviewed articles, other appropriate materials to support ideas</a:t>
            </a:r>
          </a:p>
          <a:p>
            <a:pPr lvl="1"/>
            <a:endParaRPr lang="en-US" dirty="0" smtClean="0"/>
          </a:p>
          <a:p>
            <a:pPr lvl="1"/>
            <a:r>
              <a:rPr lang="en-US" dirty="0" smtClean="0"/>
              <a:t>Format follows assignment description (e.g. use two examples for each concept, etc.)</a:t>
            </a:r>
          </a:p>
          <a:p>
            <a:pPr marL="457200" lvl="1" indent="0">
              <a:buNone/>
            </a:pP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25082234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Written Assignments: Example</a:t>
            </a:r>
            <a:endParaRPr lang="en-US" dirty="0"/>
          </a:p>
        </p:txBody>
      </p:sp>
      <p:sp>
        <p:nvSpPr>
          <p:cNvPr id="3" name="Content Placeholder 2"/>
          <p:cNvSpPr>
            <a:spLocks noGrp="1"/>
          </p:cNvSpPr>
          <p:nvPr>
            <p:ph idx="1"/>
          </p:nvPr>
        </p:nvSpPr>
        <p:spPr>
          <a:xfrm>
            <a:off x="677334" y="1680519"/>
            <a:ext cx="8596668" cy="4360843"/>
          </a:xfrm>
        </p:spPr>
        <p:txBody>
          <a:bodyPr/>
          <a:lstStyle/>
          <a:p>
            <a:pPr marL="457200" lvl="1" indent="0">
              <a:buNone/>
            </a:pPr>
            <a:r>
              <a:rPr lang="en-US" dirty="0"/>
              <a:t>Example:</a:t>
            </a:r>
          </a:p>
          <a:p>
            <a:pPr marL="457200" lvl="1" indent="0">
              <a:buNone/>
            </a:pPr>
            <a:r>
              <a:rPr lang="en-US" dirty="0"/>
              <a:t>Midterm </a:t>
            </a:r>
            <a:r>
              <a:rPr lang="en-US" dirty="0" smtClean="0"/>
              <a:t>paper that’s worth </a:t>
            </a:r>
            <a:r>
              <a:rPr lang="en-US" dirty="0"/>
              <a:t>20 points (out of </a:t>
            </a:r>
            <a:r>
              <a:rPr lang="en-US" dirty="0" smtClean="0"/>
              <a:t>100) in </a:t>
            </a:r>
            <a:r>
              <a:rPr lang="en-US" dirty="0"/>
              <a:t>the </a:t>
            </a:r>
            <a:r>
              <a:rPr lang="en-US" dirty="0" smtClean="0"/>
              <a:t>course:</a:t>
            </a:r>
            <a:endParaRPr lang="en-US" dirty="0"/>
          </a:p>
          <a:p>
            <a:pPr lvl="2" indent="-285750"/>
            <a:r>
              <a:rPr lang="en-US" dirty="0" smtClean="0"/>
              <a:t>1 </a:t>
            </a:r>
            <a:r>
              <a:rPr lang="en-US" dirty="0"/>
              <a:t>point for </a:t>
            </a:r>
            <a:r>
              <a:rPr lang="en-US" dirty="0" smtClean="0"/>
              <a:t>a few grammatical or spelling errors if </a:t>
            </a:r>
            <a:r>
              <a:rPr lang="en-US" dirty="0"/>
              <a:t>they occur more than once and seem to be a pattern of a lack of </a:t>
            </a:r>
            <a:r>
              <a:rPr lang="en-US" dirty="0" smtClean="0"/>
              <a:t>proofreading (if frequent, 2 points)</a:t>
            </a:r>
            <a:endParaRPr lang="en-US" dirty="0"/>
          </a:p>
          <a:p>
            <a:pPr lvl="2" indent="-285750"/>
            <a:r>
              <a:rPr lang="en-US" dirty="0"/>
              <a:t>If citation format is ‘off’ or organization is poor, </a:t>
            </a:r>
            <a:r>
              <a:rPr lang="en-US" dirty="0" smtClean="0"/>
              <a:t>email </a:t>
            </a:r>
            <a:r>
              <a:rPr lang="en-US" dirty="0"/>
              <a:t>the student and ask them to have another look and resubmit. It’s a </a:t>
            </a:r>
            <a:r>
              <a:rPr lang="en-US" dirty="0" smtClean="0"/>
              <a:t>formative learning </a:t>
            </a:r>
            <a:r>
              <a:rPr lang="en-US" dirty="0"/>
              <a:t>opportunity </a:t>
            </a:r>
            <a:r>
              <a:rPr lang="en-US" dirty="0" smtClean="0"/>
              <a:t>that can be extended to them as you grade other papers.</a:t>
            </a:r>
            <a:endParaRPr lang="en-US" dirty="0"/>
          </a:p>
          <a:p>
            <a:pPr lvl="2" indent="-285750"/>
            <a:r>
              <a:rPr lang="en-US" dirty="0"/>
              <a:t>If materials are poor (e.g. they use </a:t>
            </a:r>
            <a:r>
              <a:rPr lang="en-US" dirty="0" smtClean="0"/>
              <a:t>Wikipedia, popular magazine, etc.), </a:t>
            </a:r>
            <a:r>
              <a:rPr lang="en-US" dirty="0"/>
              <a:t>I take off one point for every incidence.</a:t>
            </a:r>
          </a:p>
          <a:p>
            <a:pPr lvl="2" indent="-285750"/>
            <a:r>
              <a:rPr lang="en-US" dirty="0"/>
              <a:t>If paper doesn’t follow assignment description, </a:t>
            </a:r>
            <a:r>
              <a:rPr lang="en-US" dirty="0" smtClean="0"/>
              <a:t>check </a:t>
            </a:r>
            <a:r>
              <a:rPr lang="en-US" dirty="0" err="1"/>
              <a:t>SafeAssign</a:t>
            </a:r>
            <a:r>
              <a:rPr lang="en-US" dirty="0"/>
              <a:t> to see if the paper was used for another course. </a:t>
            </a:r>
            <a:r>
              <a:rPr lang="en-US" dirty="0" smtClean="0"/>
              <a:t>Ask </a:t>
            </a:r>
            <a:r>
              <a:rPr lang="en-US" dirty="0"/>
              <a:t>the student why they didn’t follow the assignment</a:t>
            </a:r>
            <a:r>
              <a:rPr lang="en-US" dirty="0" smtClean="0"/>
              <a:t>. Get more information before giving the final grade for the assignment.</a:t>
            </a:r>
            <a:endParaRPr lang="en-US" dirty="0"/>
          </a:p>
          <a:p>
            <a:endParaRPr lang="en-US" dirty="0"/>
          </a:p>
        </p:txBody>
      </p:sp>
    </p:spTree>
    <p:extLst>
      <p:ext uri="{BB962C8B-B14F-4D97-AF65-F5344CB8AC3E}">
        <p14:creationId xmlns:p14="http://schemas.microsoft.com/office/powerpoint/2010/main" val="398343836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1449"/>
          </a:xfrm>
        </p:spPr>
        <p:txBody>
          <a:bodyPr>
            <a:normAutofit/>
          </a:bodyPr>
          <a:lstStyle/>
          <a:p>
            <a:r>
              <a:rPr lang="en-US" sz="3200" dirty="0" smtClean="0"/>
              <a:t>Use the Online Platform as a Learning Tool</a:t>
            </a:r>
            <a:endParaRPr lang="en-US" sz="3200" dirty="0"/>
          </a:p>
        </p:txBody>
      </p:sp>
      <p:sp>
        <p:nvSpPr>
          <p:cNvPr id="3" name="Content Placeholder 2"/>
          <p:cNvSpPr>
            <a:spLocks noGrp="1"/>
          </p:cNvSpPr>
          <p:nvPr>
            <p:ph idx="1"/>
          </p:nvPr>
        </p:nvSpPr>
        <p:spPr>
          <a:xfrm>
            <a:off x="677334" y="1491049"/>
            <a:ext cx="8596668" cy="4550313"/>
          </a:xfrm>
        </p:spPr>
        <p:txBody>
          <a:bodyPr>
            <a:normAutofit fontScale="85000" lnSpcReduction="20000"/>
          </a:bodyPr>
          <a:lstStyle/>
          <a:p>
            <a:r>
              <a:rPr lang="en-US" dirty="0" smtClean="0"/>
              <a:t>Online learning is not hap-hazard: Provide guidelines for when to prepare for posting </a:t>
            </a:r>
          </a:p>
          <a:p>
            <a:pPr lvl="1"/>
            <a:r>
              <a:rPr lang="en-US" dirty="0" smtClean="0"/>
              <a:t>(e.g. HEA503: weekends-read; M-post summary/</a:t>
            </a:r>
            <a:r>
              <a:rPr lang="en-US" dirty="0" err="1" smtClean="0"/>
              <a:t>article;T-receive</a:t>
            </a:r>
            <a:r>
              <a:rPr lang="en-US" dirty="0" smtClean="0"/>
              <a:t> case; W-discuss case; TH post individual case solutions; Sunday=“drop dead deadlines” for late-comers)</a:t>
            </a:r>
          </a:p>
          <a:p>
            <a:r>
              <a:rPr lang="en-US" dirty="0" smtClean="0"/>
              <a:t>Discussions help with learning—more minds are smarter than one </a:t>
            </a:r>
          </a:p>
          <a:p>
            <a:pPr lvl="1"/>
            <a:r>
              <a:rPr lang="en-US" dirty="0" smtClean="0"/>
              <a:t>Give a case, let them discuss it in light of assigned readings, each presents a solution</a:t>
            </a:r>
          </a:p>
          <a:p>
            <a:pPr lvl="1"/>
            <a:r>
              <a:rPr lang="en-US" dirty="0" smtClean="0"/>
              <a:t>Join discussion a minimum of three times a week (not in a row on same day)</a:t>
            </a:r>
          </a:p>
          <a:p>
            <a:r>
              <a:rPr lang="en-US" dirty="0" smtClean="0"/>
              <a:t>Your job occurs in public—learning can occur in public--share ideas, then synthesize what you learn into an individual assignment. </a:t>
            </a:r>
          </a:p>
          <a:p>
            <a:pPr lvl="1"/>
            <a:r>
              <a:rPr lang="en-US" dirty="0" smtClean="0"/>
              <a:t>Outline the readings and post the outline on discussion board. </a:t>
            </a:r>
          </a:p>
          <a:p>
            <a:pPr lvl="1"/>
            <a:r>
              <a:rPr lang="en-US" dirty="0" smtClean="0"/>
              <a:t>Students find an article related to the readings, and provide an annotated bibliography of the article and how it relates to the readings.  Discuss.</a:t>
            </a:r>
          </a:p>
          <a:p>
            <a:r>
              <a:rPr lang="en-US" dirty="0" smtClean="0"/>
              <a:t>Learn from your peers: All assignments are posted in discussion board. (All students are in the same boat!)</a:t>
            </a:r>
          </a:p>
          <a:p>
            <a:pPr lvl="1"/>
            <a:r>
              <a:rPr lang="en-US" dirty="0" smtClean="0"/>
              <a:t>Papers</a:t>
            </a:r>
          </a:p>
          <a:p>
            <a:pPr lvl="1"/>
            <a:r>
              <a:rPr lang="en-US" dirty="0" smtClean="0"/>
              <a:t>Case studies</a:t>
            </a:r>
          </a:p>
          <a:p>
            <a:pPr lvl="1"/>
            <a:r>
              <a:rPr lang="en-US" dirty="0" smtClean="0"/>
              <a:t>Reflections</a:t>
            </a:r>
          </a:p>
          <a:p>
            <a:endParaRPr lang="en-US" dirty="0"/>
          </a:p>
        </p:txBody>
      </p:sp>
    </p:spTree>
    <p:extLst>
      <p:ext uri="{BB962C8B-B14F-4D97-AF65-F5344CB8AC3E}">
        <p14:creationId xmlns:p14="http://schemas.microsoft.com/office/powerpoint/2010/main" val="428859419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Active Learning: </a:t>
            </a:r>
            <a:br>
              <a:rPr lang="en-US" dirty="0" smtClean="0"/>
            </a:br>
            <a:r>
              <a:rPr lang="en-US" dirty="0" smtClean="0"/>
              <a:t>There are no points for </a:t>
            </a:r>
            <a:r>
              <a:rPr lang="en-US" dirty="0"/>
              <a:t>p</a:t>
            </a:r>
            <a:r>
              <a:rPr lang="en-US" dirty="0" smtClean="0"/>
              <a:t>assive learning</a:t>
            </a:r>
            <a:endParaRPr lang="en-US" dirty="0"/>
          </a:p>
        </p:txBody>
      </p:sp>
      <p:sp>
        <p:nvSpPr>
          <p:cNvPr id="3" name="Content Placeholder 2"/>
          <p:cNvSpPr>
            <a:spLocks noGrp="1"/>
          </p:cNvSpPr>
          <p:nvPr>
            <p:ph idx="1"/>
          </p:nvPr>
        </p:nvSpPr>
        <p:spPr>
          <a:xfrm>
            <a:off x="677334" y="1930401"/>
            <a:ext cx="8596668" cy="4503350"/>
          </a:xfrm>
        </p:spPr>
        <p:txBody>
          <a:bodyPr>
            <a:normAutofit/>
          </a:bodyPr>
          <a:lstStyle/>
          <a:p>
            <a:r>
              <a:rPr lang="en-US" dirty="0" smtClean="0"/>
              <a:t>Read: outline and post</a:t>
            </a:r>
          </a:p>
          <a:p>
            <a:r>
              <a:rPr lang="en-US" dirty="0" smtClean="0"/>
              <a:t>Find article: provide annotated bibliography</a:t>
            </a:r>
          </a:p>
          <a:p>
            <a:r>
              <a:rPr lang="en-US" dirty="0" smtClean="0"/>
              <a:t>Consider how to resolve a case: discuss online with peers</a:t>
            </a:r>
          </a:p>
          <a:p>
            <a:pPr lvl="1"/>
            <a:r>
              <a:rPr lang="en-US" dirty="0" smtClean="0"/>
              <a:t>Solve a case: provide a format for case study exercises (use real-life situations): post solution in discussion board</a:t>
            </a:r>
          </a:p>
          <a:p>
            <a:r>
              <a:rPr lang="en-US" dirty="0" smtClean="0"/>
              <a:t>Critical and creative thinking skills: Use music, poetry, fiction/non-fiction, peer reviewed articles—</a:t>
            </a:r>
            <a:r>
              <a:rPr lang="en-US" b="1" i="1" dirty="0" smtClean="0">
                <a:solidFill>
                  <a:srgbClr val="92D050"/>
                </a:solidFill>
              </a:rPr>
              <a:t>anything</a:t>
            </a:r>
            <a:r>
              <a:rPr lang="en-US" dirty="0" smtClean="0"/>
              <a:t> that requires the student to pick out concepts and relate the material to what they are reading for class</a:t>
            </a:r>
          </a:p>
          <a:p>
            <a:r>
              <a:rPr lang="en-US" dirty="0" smtClean="0"/>
              <a:t>Interview, analyze, synthesize: Report in a paper (e.g. leadership challenge)</a:t>
            </a:r>
          </a:p>
          <a:p>
            <a:r>
              <a:rPr lang="en-US" dirty="0" smtClean="0"/>
              <a:t>List topics: Select topic: become an expert: post paper in discussion board</a:t>
            </a:r>
          </a:p>
          <a:p>
            <a:r>
              <a:rPr lang="en-US" dirty="0" smtClean="0"/>
              <a:t>Give feedback: peer assessment (learn constructive feedback skills)</a:t>
            </a:r>
          </a:p>
          <a:p>
            <a:endParaRPr lang="en-US" dirty="0"/>
          </a:p>
        </p:txBody>
      </p:sp>
    </p:spTree>
    <p:extLst>
      <p:ext uri="{BB962C8B-B14F-4D97-AF65-F5344CB8AC3E}">
        <p14:creationId xmlns:p14="http://schemas.microsoft.com/office/powerpoint/2010/main" val="409221710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 with Students</a:t>
            </a:r>
            <a:endParaRPr lang="en-US" dirty="0"/>
          </a:p>
        </p:txBody>
      </p:sp>
      <p:sp>
        <p:nvSpPr>
          <p:cNvPr id="3" name="Content Placeholder 2"/>
          <p:cNvSpPr>
            <a:spLocks noGrp="1"/>
          </p:cNvSpPr>
          <p:nvPr>
            <p:ph idx="1"/>
          </p:nvPr>
        </p:nvSpPr>
        <p:spPr>
          <a:xfrm>
            <a:off x="677334" y="1680519"/>
            <a:ext cx="8596668" cy="4360843"/>
          </a:xfrm>
        </p:spPr>
        <p:txBody>
          <a:bodyPr>
            <a:normAutofit/>
          </a:bodyPr>
          <a:lstStyle/>
          <a:p>
            <a:r>
              <a:rPr lang="en-US" dirty="0" smtClean="0"/>
              <a:t>Keep discussions on track in the discussion board: when things go well, when things go awry, to help students question a wrong or misleading statement—use “devil’s advocate” questions</a:t>
            </a:r>
          </a:p>
          <a:p>
            <a:r>
              <a:rPr lang="en-US" dirty="0" smtClean="0"/>
              <a:t>Keep announcements updated </a:t>
            </a:r>
          </a:p>
          <a:p>
            <a:r>
              <a:rPr lang="en-US" dirty="0" smtClean="0"/>
              <a:t>Email students when they are doing well—as a group or individually. They appreciate it.</a:t>
            </a:r>
          </a:p>
          <a:p>
            <a:r>
              <a:rPr lang="en-US" dirty="0" smtClean="0"/>
              <a:t>Email students privately when they need help or are off-track regarding requirements or performance. Set up phone meetings if you can’t meet in person. (tele-conference, skype, phone, etc.)</a:t>
            </a:r>
          </a:p>
          <a:p>
            <a:r>
              <a:rPr lang="en-US" dirty="0" smtClean="0"/>
              <a:t>Give immediate feedback for assignments. (e.g. For papers and written assignments, use Word Track Changes to put in corrections or comments and email it back to the student)</a:t>
            </a:r>
            <a:endParaRPr lang="en-US" dirty="0"/>
          </a:p>
        </p:txBody>
      </p:sp>
    </p:spTree>
    <p:extLst>
      <p:ext uri="{BB962C8B-B14F-4D97-AF65-F5344CB8AC3E}">
        <p14:creationId xmlns:p14="http://schemas.microsoft.com/office/powerpoint/2010/main" val="251940345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677334" y="1930401"/>
            <a:ext cx="8596668" cy="4420972"/>
          </a:xfrm>
        </p:spPr>
        <p:txBody>
          <a:bodyPr>
            <a:normAutofit fontScale="85000" lnSpcReduction="20000"/>
          </a:bodyPr>
          <a:lstStyle/>
          <a:p>
            <a:pPr lvl="1"/>
            <a:r>
              <a:rPr lang="en-US" dirty="0"/>
              <a:t>Let students know what to </a:t>
            </a:r>
            <a:r>
              <a:rPr lang="en-US" dirty="0" smtClean="0"/>
              <a:t>expect before the course starts</a:t>
            </a:r>
          </a:p>
          <a:p>
            <a:pPr lvl="1"/>
            <a:endParaRPr lang="en-US" dirty="0"/>
          </a:p>
          <a:p>
            <a:pPr lvl="1"/>
            <a:r>
              <a:rPr lang="en-US" dirty="0"/>
              <a:t>Use </a:t>
            </a:r>
            <a:r>
              <a:rPr lang="en-US" dirty="0" smtClean="0"/>
              <a:t>announcements: If </a:t>
            </a:r>
            <a:r>
              <a:rPr lang="en-US" dirty="0"/>
              <a:t>something is changed, explain </a:t>
            </a:r>
            <a:r>
              <a:rPr lang="en-US" dirty="0" smtClean="0"/>
              <a:t>yourself</a:t>
            </a:r>
          </a:p>
          <a:p>
            <a:pPr lvl="1"/>
            <a:endParaRPr lang="en-US" dirty="0"/>
          </a:p>
          <a:p>
            <a:pPr lvl="1"/>
            <a:r>
              <a:rPr lang="en-US" dirty="0" smtClean="0"/>
              <a:t>Have </a:t>
            </a:r>
            <a:r>
              <a:rPr lang="en-US" dirty="0"/>
              <a:t>a clear syllabus with learning objectives and assessment </a:t>
            </a:r>
            <a:r>
              <a:rPr lang="en-US" dirty="0" smtClean="0"/>
              <a:t>rubrics</a:t>
            </a:r>
          </a:p>
          <a:p>
            <a:pPr lvl="1"/>
            <a:endParaRPr lang="en-US" dirty="0" smtClean="0"/>
          </a:p>
          <a:p>
            <a:pPr lvl="1"/>
            <a:r>
              <a:rPr lang="en-US" dirty="0" smtClean="0"/>
              <a:t>Give </a:t>
            </a:r>
            <a:r>
              <a:rPr lang="en-US" dirty="0"/>
              <a:t>helpful feedback to reach each </a:t>
            </a:r>
            <a:r>
              <a:rPr lang="en-US" dirty="0" smtClean="0"/>
              <a:t>student soon after posting or assignment</a:t>
            </a:r>
          </a:p>
          <a:p>
            <a:pPr lvl="1"/>
            <a:endParaRPr lang="en-US" dirty="0"/>
          </a:p>
          <a:p>
            <a:pPr lvl="1"/>
            <a:r>
              <a:rPr lang="en-US" dirty="0" smtClean="0"/>
              <a:t>Encourage the student to succeed: Give students the time </a:t>
            </a:r>
            <a:r>
              <a:rPr lang="en-US" dirty="0"/>
              <a:t>to “get it right</a:t>
            </a:r>
            <a:r>
              <a:rPr lang="en-US" dirty="0" smtClean="0"/>
              <a:t>”</a:t>
            </a:r>
          </a:p>
          <a:p>
            <a:pPr lvl="1"/>
            <a:endParaRPr lang="en-US" dirty="0"/>
          </a:p>
          <a:p>
            <a:pPr lvl="1"/>
            <a:r>
              <a:rPr lang="en-US" dirty="0"/>
              <a:t>Don’t judge </a:t>
            </a:r>
            <a:r>
              <a:rPr lang="en-US" dirty="0" smtClean="0"/>
              <a:t>students. </a:t>
            </a:r>
            <a:r>
              <a:rPr lang="en-US" dirty="0"/>
              <a:t>Refocus </a:t>
            </a:r>
            <a:r>
              <a:rPr lang="en-US" dirty="0" smtClean="0"/>
              <a:t>discussions </a:t>
            </a:r>
            <a:r>
              <a:rPr lang="en-US" dirty="0"/>
              <a:t>and pose “Devil’s Advocate” </a:t>
            </a:r>
            <a:r>
              <a:rPr lang="en-US" dirty="0" smtClean="0"/>
              <a:t>questions-get them thinking</a:t>
            </a:r>
          </a:p>
          <a:p>
            <a:pPr lvl="1"/>
            <a:endParaRPr lang="en-US" dirty="0"/>
          </a:p>
          <a:p>
            <a:pPr lvl="1"/>
            <a:r>
              <a:rPr lang="en-US" dirty="0"/>
              <a:t>Required minimum participation with a </a:t>
            </a:r>
            <a:r>
              <a:rPr lang="en-US" dirty="0" smtClean="0"/>
              <a:t>standard. </a:t>
            </a:r>
            <a:r>
              <a:rPr lang="en-US" dirty="0"/>
              <a:t>Students all get to participate—even the ones with little or no public speaking skills</a:t>
            </a:r>
          </a:p>
          <a:p>
            <a:endParaRPr lang="en-US" dirty="0"/>
          </a:p>
        </p:txBody>
      </p:sp>
    </p:spTree>
    <p:extLst>
      <p:ext uri="{BB962C8B-B14F-4D97-AF65-F5344CB8AC3E}">
        <p14:creationId xmlns:p14="http://schemas.microsoft.com/office/powerpoint/2010/main" val="28446529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 for This Session</a:t>
            </a:r>
            <a:endParaRPr lang="en-US" dirty="0"/>
          </a:p>
        </p:txBody>
      </p:sp>
      <p:sp>
        <p:nvSpPr>
          <p:cNvPr id="3" name="Content Placeholder 2"/>
          <p:cNvSpPr>
            <a:spLocks noGrp="1"/>
          </p:cNvSpPr>
          <p:nvPr>
            <p:ph idx="1"/>
          </p:nvPr>
        </p:nvSpPr>
        <p:spPr/>
        <p:txBody>
          <a:bodyPr/>
          <a:lstStyle/>
          <a:p>
            <a:pPr marL="0" indent="0">
              <a:buNone/>
            </a:pPr>
            <a:r>
              <a:rPr lang="en-US" dirty="0" smtClean="0"/>
              <a:t>At the end of this session, attendees will be able to…</a:t>
            </a:r>
          </a:p>
          <a:p>
            <a:r>
              <a:rPr lang="en-US" dirty="0" smtClean="0"/>
              <a:t>… define formative and summative feedback and explain the difference</a:t>
            </a:r>
          </a:p>
          <a:p>
            <a:r>
              <a:rPr lang="en-US" dirty="0" smtClean="0"/>
              <a:t>… explain what a learning objective is and may be able to create a learning objective</a:t>
            </a:r>
          </a:p>
          <a:p>
            <a:r>
              <a:rPr lang="en-US" dirty="0" smtClean="0"/>
              <a:t>… list some assessment tools and assignments for online learning</a:t>
            </a:r>
          </a:p>
          <a:p>
            <a:r>
              <a:rPr lang="en-US" dirty="0" smtClean="0"/>
              <a:t>… explain why active learning and assessment tools are important for online learning </a:t>
            </a:r>
          </a:p>
          <a:p>
            <a:r>
              <a:rPr lang="en-US" dirty="0" smtClean="0"/>
              <a:t>…leave with some specific ideas to try in their online courses</a:t>
            </a:r>
          </a:p>
          <a:p>
            <a:endParaRPr lang="en-US" dirty="0" smtClean="0"/>
          </a:p>
          <a:p>
            <a:endParaRPr lang="en-US" dirty="0"/>
          </a:p>
        </p:txBody>
      </p:sp>
    </p:spTree>
    <p:extLst>
      <p:ext uri="{BB962C8B-B14F-4D97-AF65-F5344CB8AC3E}">
        <p14:creationId xmlns:p14="http://schemas.microsoft.com/office/powerpoint/2010/main" val="148359764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See the end in the beginning!</a:t>
            </a:r>
            <a:endParaRPr lang="en-US" dirty="0"/>
          </a:p>
        </p:txBody>
      </p:sp>
      <p:sp>
        <p:nvSpPr>
          <p:cNvPr id="3" name="Content Placeholder 2"/>
          <p:cNvSpPr>
            <a:spLocks noGrp="1"/>
          </p:cNvSpPr>
          <p:nvPr>
            <p:ph idx="1"/>
          </p:nvPr>
        </p:nvSpPr>
        <p:spPr>
          <a:xfrm>
            <a:off x="677334" y="1515762"/>
            <a:ext cx="8596668" cy="4876799"/>
          </a:xfrm>
        </p:spPr>
        <p:txBody>
          <a:bodyPr>
            <a:normAutofit/>
          </a:bodyPr>
          <a:lstStyle/>
          <a:p>
            <a:r>
              <a:rPr lang="en-US" dirty="0"/>
              <a:t>Clear, inclusive syllabus that’s available at the start of the course (or before the start of the course)</a:t>
            </a:r>
          </a:p>
          <a:p>
            <a:endParaRPr lang="en-US" dirty="0" smtClean="0"/>
          </a:p>
          <a:p>
            <a:r>
              <a:rPr lang="en-US" dirty="0" smtClean="0"/>
              <a:t>Learning objectives=outcomes</a:t>
            </a:r>
          </a:p>
          <a:p>
            <a:endParaRPr lang="en-US" dirty="0" smtClean="0"/>
          </a:p>
          <a:p>
            <a:r>
              <a:rPr lang="en-US" dirty="0" smtClean="0"/>
              <a:t>Active </a:t>
            </a:r>
            <a:r>
              <a:rPr lang="en-US" dirty="0"/>
              <a:t>learning/Public learning</a:t>
            </a:r>
          </a:p>
          <a:p>
            <a:endParaRPr lang="en-US" dirty="0" smtClean="0"/>
          </a:p>
          <a:p>
            <a:r>
              <a:rPr lang="en-US" dirty="0" smtClean="0"/>
              <a:t>Clear </a:t>
            </a:r>
            <a:r>
              <a:rPr lang="en-US" dirty="0"/>
              <a:t>rubrics that are prioritized based on course importance of learning objectives </a:t>
            </a:r>
          </a:p>
          <a:p>
            <a:pPr lvl="1"/>
            <a:r>
              <a:rPr lang="en-US" dirty="0"/>
              <a:t>Including clear rubrics for writing assignments</a:t>
            </a:r>
          </a:p>
          <a:p>
            <a:endParaRPr lang="en-US" dirty="0" smtClean="0"/>
          </a:p>
          <a:p>
            <a:r>
              <a:rPr lang="en-US" dirty="0" smtClean="0"/>
              <a:t>Cycle of feedback between teacher-student-student-materials</a:t>
            </a:r>
          </a:p>
          <a:p>
            <a:pPr lvl="1"/>
            <a:r>
              <a:rPr lang="en-US" dirty="0" smtClean="0"/>
              <a:t>Formative and Summative feedback</a:t>
            </a:r>
          </a:p>
          <a:p>
            <a:pPr lvl="1"/>
            <a:endParaRPr lang="en-US" dirty="0" smtClean="0"/>
          </a:p>
        </p:txBody>
      </p:sp>
    </p:spTree>
    <p:extLst>
      <p:ext uri="{BB962C8B-B14F-4D97-AF65-F5344CB8AC3E}">
        <p14:creationId xmlns:p14="http://schemas.microsoft.com/office/powerpoint/2010/main" val="41140848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03870"/>
          </a:xfrm>
        </p:spPr>
        <p:txBody>
          <a:bodyPr/>
          <a:lstStyle/>
          <a:p>
            <a:r>
              <a:rPr lang="en-US" dirty="0" smtClean="0"/>
              <a:t>Why do we assess? How do we assess?</a:t>
            </a:r>
            <a:endParaRPr lang="en-US" dirty="0"/>
          </a:p>
        </p:txBody>
      </p:sp>
      <p:sp>
        <p:nvSpPr>
          <p:cNvPr id="3" name="Content Placeholder 2"/>
          <p:cNvSpPr>
            <a:spLocks noGrp="1"/>
          </p:cNvSpPr>
          <p:nvPr>
            <p:ph idx="1"/>
          </p:nvPr>
        </p:nvSpPr>
        <p:spPr>
          <a:xfrm>
            <a:off x="677334" y="1930400"/>
            <a:ext cx="8596668" cy="4140885"/>
          </a:xfrm>
        </p:spPr>
        <p:txBody>
          <a:bodyPr>
            <a:normAutofit fontScale="92500" lnSpcReduction="10000"/>
          </a:bodyPr>
          <a:lstStyle/>
          <a:p>
            <a:r>
              <a:rPr lang="en-US" dirty="0" smtClean="0"/>
              <a:t>Why? </a:t>
            </a:r>
          </a:p>
          <a:p>
            <a:pPr lvl="1"/>
            <a:r>
              <a:rPr lang="en-US" dirty="0" smtClean="0"/>
              <a:t>Students want to know how they are doing</a:t>
            </a:r>
          </a:p>
          <a:p>
            <a:pPr lvl="1"/>
            <a:r>
              <a:rPr lang="en-US" dirty="0" smtClean="0"/>
              <a:t>It helps students learn</a:t>
            </a:r>
          </a:p>
          <a:p>
            <a:pPr lvl="1"/>
            <a:r>
              <a:rPr lang="en-US" dirty="0" smtClean="0"/>
              <a:t>It helps us assess our teaching</a:t>
            </a:r>
          </a:p>
          <a:p>
            <a:endParaRPr lang="en-US" dirty="0" smtClean="0"/>
          </a:p>
          <a:p>
            <a:r>
              <a:rPr lang="en-US" dirty="0" smtClean="0"/>
              <a:t>How?</a:t>
            </a:r>
          </a:p>
          <a:p>
            <a:pPr lvl="1"/>
            <a:r>
              <a:rPr lang="en-US" dirty="0" smtClean="0"/>
              <a:t>We give grades</a:t>
            </a:r>
          </a:p>
          <a:p>
            <a:pPr lvl="1"/>
            <a:r>
              <a:rPr lang="en-US" dirty="0" smtClean="0"/>
              <a:t>We give tests</a:t>
            </a:r>
          </a:p>
          <a:p>
            <a:pPr lvl="1"/>
            <a:r>
              <a:rPr lang="en-US" dirty="0" smtClean="0"/>
              <a:t>We grade papers</a:t>
            </a:r>
          </a:p>
          <a:p>
            <a:pPr lvl="1"/>
            <a:r>
              <a:rPr lang="en-US" dirty="0" smtClean="0"/>
              <a:t>Other ways? (We will explore some others)</a:t>
            </a:r>
          </a:p>
          <a:p>
            <a:pPr lvl="1"/>
            <a:r>
              <a:rPr lang="en-US" dirty="0" smtClean="0"/>
              <a:t>In general, we establish a learning objective and determine if the student has met the objective</a:t>
            </a:r>
          </a:p>
        </p:txBody>
      </p:sp>
    </p:spTree>
    <p:extLst>
      <p:ext uri="{BB962C8B-B14F-4D97-AF65-F5344CB8AC3E}">
        <p14:creationId xmlns:p14="http://schemas.microsoft.com/office/powerpoint/2010/main" val="21867566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1000"/>
                                        <p:tgtEl>
                                          <p:spTgt spid="3">
                                            <p:txEl>
                                              <p:pRg st="7" end="7"/>
                                            </p:txEl>
                                          </p:spTgt>
                                        </p:tgtEl>
                                      </p:cBhvr>
                                    </p:animEffect>
                                    <p:anim calcmode="lin" valueType="num">
                                      <p:cBhvr>
                                        <p:cTn id="3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1000"/>
                                        <p:tgtEl>
                                          <p:spTgt spid="3">
                                            <p:txEl>
                                              <p:pRg st="8" end="8"/>
                                            </p:txEl>
                                          </p:spTgt>
                                        </p:tgtEl>
                                      </p:cBhvr>
                                    </p:animEffect>
                                    <p:anim calcmode="lin" valueType="num">
                                      <p:cBhvr>
                                        <p:cTn id="3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1000"/>
                                        <p:tgtEl>
                                          <p:spTgt spid="3">
                                            <p:txEl>
                                              <p:pRg st="9" end="9"/>
                                            </p:txEl>
                                          </p:spTgt>
                                        </p:tgtEl>
                                      </p:cBhvr>
                                    </p:animEffect>
                                    <p:anim calcmode="lin" valueType="num">
                                      <p:cBhvr>
                                        <p:cTn id="4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fade">
                                      <p:cBhvr>
                                        <p:cTn id="46" dur="1000"/>
                                        <p:tgtEl>
                                          <p:spTgt spid="3">
                                            <p:txEl>
                                              <p:pRg st="10" end="10"/>
                                            </p:txEl>
                                          </p:spTgt>
                                        </p:tgtEl>
                                      </p:cBhvr>
                                    </p:animEffect>
                                    <p:anim calcmode="lin" valueType="num">
                                      <p:cBhvr>
                                        <p:cTn id="4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Assessment</a:t>
            </a:r>
            <a:endParaRPr lang="en-US" dirty="0"/>
          </a:p>
        </p:txBody>
      </p:sp>
      <p:sp>
        <p:nvSpPr>
          <p:cNvPr id="3" name="Content Placeholder 2"/>
          <p:cNvSpPr>
            <a:spLocks noGrp="1"/>
          </p:cNvSpPr>
          <p:nvPr>
            <p:ph idx="1"/>
          </p:nvPr>
        </p:nvSpPr>
        <p:spPr>
          <a:xfrm>
            <a:off x="677334" y="1532239"/>
            <a:ext cx="8596668" cy="4509124"/>
          </a:xfrm>
        </p:spPr>
        <p:txBody>
          <a:bodyPr>
            <a:normAutofit lnSpcReduction="10000"/>
          </a:bodyPr>
          <a:lstStyle/>
          <a:p>
            <a:r>
              <a:rPr lang="en-US" dirty="0" smtClean="0"/>
              <a:t>Formative assessment: Continuous learning. Teacher looks at student’s work and gives feedback. Student and teacher communicate/share ideas. Student responds. Repeat….</a:t>
            </a:r>
          </a:p>
          <a:p>
            <a:pPr lvl="1"/>
            <a:r>
              <a:rPr lang="en-US" dirty="0" smtClean="0"/>
              <a:t>Feedback loops from…</a:t>
            </a:r>
          </a:p>
          <a:p>
            <a:pPr lvl="2"/>
            <a:r>
              <a:rPr lang="en-US" dirty="0" smtClean="0"/>
              <a:t>Teacher to student</a:t>
            </a:r>
            <a:endParaRPr lang="en-US" dirty="0"/>
          </a:p>
          <a:p>
            <a:pPr lvl="2"/>
            <a:r>
              <a:rPr lang="en-US" dirty="0" smtClean="0"/>
              <a:t>Student to </a:t>
            </a:r>
            <a:r>
              <a:rPr lang="en-US" dirty="0"/>
              <a:t>teacher</a:t>
            </a:r>
          </a:p>
          <a:p>
            <a:pPr lvl="2"/>
            <a:r>
              <a:rPr lang="en-US" dirty="0" smtClean="0"/>
              <a:t>Student to </a:t>
            </a:r>
            <a:r>
              <a:rPr lang="en-US" dirty="0"/>
              <a:t>student (peer assessment)</a:t>
            </a:r>
          </a:p>
          <a:p>
            <a:endParaRPr lang="en-US" dirty="0"/>
          </a:p>
          <a:p>
            <a:r>
              <a:rPr lang="en-US" dirty="0" smtClean="0"/>
              <a:t>Summative assessment: Final observation of student’s work.</a:t>
            </a:r>
          </a:p>
          <a:p>
            <a:pPr lvl="1"/>
            <a:r>
              <a:rPr lang="en-US" dirty="0" smtClean="0"/>
              <a:t>By teacher</a:t>
            </a:r>
          </a:p>
          <a:p>
            <a:endParaRPr lang="en-US" dirty="0" smtClean="0"/>
          </a:p>
          <a:p>
            <a:r>
              <a:rPr lang="en-US" dirty="0" smtClean="0"/>
              <a:t>What do you assess? </a:t>
            </a:r>
          </a:p>
          <a:p>
            <a:pPr lvl="1"/>
            <a:r>
              <a:rPr lang="en-US" dirty="0" smtClean="0"/>
              <a:t>Did the student’s final work meet the learning objectives?</a:t>
            </a:r>
            <a:endParaRPr lang="en-US" dirty="0"/>
          </a:p>
        </p:txBody>
      </p:sp>
    </p:spTree>
    <p:extLst>
      <p:ext uri="{BB962C8B-B14F-4D97-AF65-F5344CB8AC3E}">
        <p14:creationId xmlns:p14="http://schemas.microsoft.com/office/powerpoint/2010/main" val="10905223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anim calcmode="lin" valueType="num">
                                      <p:cBhvr additive="base">
                                        <p:cTn id="4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anim calcmode="lin" valueType="num">
                                      <p:cBhvr additive="base">
                                        <p:cTn id="5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 calcmode="lin" valueType="num">
                                      <p:cBhvr additive="base">
                                        <p:cTn id="5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4" end="4"/>
                                            </p:txEl>
                                          </p:spTgt>
                                        </p:tgtEl>
                                        <p:attrNameLst>
                                          <p:attrName>style.visibility</p:attrName>
                                        </p:attrNameLst>
                                      </p:cBhvr>
                                      <p:to>
                                        <p:strVal val="visible"/>
                                      </p:to>
                                    </p:set>
                                    <p:anim calcmode="lin" valueType="num">
                                      <p:cBhvr additive="base">
                                        <p:cTn id="5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Formative Assessment: </a:t>
            </a:r>
            <a:br>
              <a:rPr lang="en-US" dirty="0" smtClean="0"/>
            </a:br>
            <a:r>
              <a:rPr lang="en-US" dirty="0" smtClean="0"/>
              <a:t>					</a:t>
            </a:r>
            <a:r>
              <a:rPr lang="en-US" sz="2400" dirty="0" smtClean="0"/>
              <a:t>Ongoing feedback leads to ongoing learning</a:t>
            </a:r>
            <a:endParaRPr lang="en-US" sz="2400" dirty="0"/>
          </a:p>
        </p:txBody>
      </p:sp>
      <p:sp>
        <p:nvSpPr>
          <p:cNvPr id="3" name="Content Placeholder 2"/>
          <p:cNvSpPr>
            <a:spLocks noGrp="1"/>
          </p:cNvSpPr>
          <p:nvPr>
            <p:ph idx="1"/>
          </p:nvPr>
        </p:nvSpPr>
        <p:spPr>
          <a:xfrm>
            <a:off x="677334" y="1705233"/>
            <a:ext cx="8596668" cy="4336130"/>
          </a:xfrm>
        </p:spPr>
        <p:txBody>
          <a:bodyPr>
            <a:normAutofit/>
          </a:bodyPr>
          <a:lstStyle/>
          <a:p>
            <a:endParaRPr lang="en-US" dirty="0" smtClean="0"/>
          </a:p>
          <a:p>
            <a:r>
              <a:rPr lang="en-US" dirty="0" smtClean="0"/>
              <a:t>Formative assessment is a type of descriptive/helpful feedback</a:t>
            </a:r>
          </a:p>
          <a:p>
            <a:pPr lvl="2"/>
            <a:r>
              <a:rPr lang="en-US" sz="1600" dirty="0"/>
              <a:t>Students participate in formative assessment</a:t>
            </a:r>
          </a:p>
          <a:p>
            <a:pPr lvl="3"/>
            <a:r>
              <a:rPr lang="en-US" sz="1600" dirty="0" smtClean="0"/>
              <a:t>What did you hope to learn? (the learning objective)</a:t>
            </a:r>
          </a:p>
          <a:p>
            <a:pPr lvl="3"/>
            <a:r>
              <a:rPr lang="en-US" sz="1600" dirty="0" smtClean="0"/>
              <a:t>Did you reach the objective? </a:t>
            </a:r>
          </a:p>
          <a:p>
            <a:pPr lvl="3"/>
            <a:r>
              <a:rPr lang="en-US" sz="1600" dirty="0" smtClean="0"/>
              <a:t>What will you need to learn/do to reach the learning objective? </a:t>
            </a:r>
          </a:p>
          <a:p>
            <a:pPr lvl="4"/>
            <a:r>
              <a:rPr lang="en-US" sz="1600" dirty="0" smtClean="0"/>
              <a:t>Students can go back and learn what they missed, or learn it better</a:t>
            </a:r>
          </a:p>
          <a:p>
            <a:pPr lvl="4"/>
            <a:r>
              <a:rPr lang="en-US" sz="1600" dirty="0" smtClean="0"/>
              <a:t>Student acknowledges your message about their performance</a:t>
            </a:r>
          </a:p>
          <a:p>
            <a:pPr lvl="2"/>
            <a:endParaRPr lang="en-US" dirty="0" smtClean="0"/>
          </a:p>
          <a:p>
            <a:r>
              <a:rPr lang="en-US" b="1" dirty="0" smtClean="0">
                <a:solidFill>
                  <a:srgbClr val="00B0F0"/>
                </a:solidFill>
              </a:rPr>
              <a:t>Feedback should be </a:t>
            </a:r>
            <a:r>
              <a:rPr lang="en-US" b="1" dirty="0">
                <a:solidFill>
                  <a:srgbClr val="00B0F0"/>
                </a:solidFill>
              </a:rPr>
              <a:t>given soon after the </a:t>
            </a:r>
            <a:r>
              <a:rPr lang="en-US" b="1" dirty="0" smtClean="0">
                <a:solidFill>
                  <a:srgbClr val="00B0F0"/>
                </a:solidFill>
              </a:rPr>
              <a:t>behavior/assignment.</a:t>
            </a:r>
            <a:endParaRPr lang="en-US" dirty="0" smtClean="0"/>
          </a:p>
        </p:txBody>
      </p:sp>
    </p:spTree>
    <p:extLst>
      <p:ext uri="{BB962C8B-B14F-4D97-AF65-F5344CB8AC3E}">
        <p14:creationId xmlns:p14="http://schemas.microsoft.com/office/powerpoint/2010/main" val="328610403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Learning=Cycle of Comparisons</a:t>
            </a:r>
            <a:endParaRPr lang="en-US" dirty="0"/>
          </a:p>
        </p:txBody>
      </p:sp>
      <p:sp>
        <p:nvSpPr>
          <p:cNvPr id="3" name="Content Placeholder 2"/>
          <p:cNvSpPr>
            <a:spLocks noGrp="1"/>
          </p:cNvSpPr>
          <p:nvPr>
            <p:ph idx="1"/>
          </p:nvPr>
        </p:nvSpPr>
        <p:spPr>
          <a:xfrm>
            <a:off x="182605" y="1688758"/>
            <a:ext cx="9257958" cy="5143624"/>
          </a:xfrm>
        </p:spPr>
        <p:txBody>
          <a:bodyPr/>
          <a:lstStyle/>
          <a:p>
            <a:r>
              <a:rPr lang="en-US" dirty="0" smtClean="0"/>
              <a:t>What does this mean? Compare the student’s work with the learning objectives. </a:t>
            </a:r>
          </a:p>
          <a:p>
            <a:pPr marL="0" indent="0">
              <a:buNone/>
            </a:pPr>
            <a:r>
              <a:rPr lang="en-US" dirty="0"/>
              <a:t>	</a:t>
            </a:r>
            <a:r>
              <a:rPr lang="en-US" dirty="0" smtClean="0"/>
              <a:t>Do the outcomes = the learning objectives? Give feedback. Compare again. Etc.</a:t>
            </a:r>
          </a:p>
          <a:p>
            <a:r>
              <a:rPr lang="en-US" dirty="0" smtClean="0"/>
              <a:t>The continuous communication between teacher and student, student and student, student and readings/materials, teacher and student output/outcomes creates a learning cycle.</a:t>
            </a:r>
          </a:p>
          <a:p>
            <a:endParaRPr lang="en-US" dirty="0"/>
          </a:p>
          <a:p>
            <a:endParaRPr lang="en-US" dirty="0"/>
          </a:p>
        </p:txBody>
      </p:sp>
      <p:sp>
        <p:nvSpPr>
          <p:cNvPr id="4" name="Oval 3"/>
          <p:cNvSpPr/>
          <p:nvPr/>
        </p:nvSpPr>
        <p:spPr>
          <a:xfrm>
            <a:off x="3618066" y="5817859"/>
            <a:ext cx="2248929" cy="8979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Outcomes=</a:t>
            </a:r>
          </a:p>
          <a:p>
            <a:pPr algn="ctr"/>
            <a:r>
              <a:rPr lang="en-US" dirty="0" smtClean="0"/>
              <a:t>Learning Objectives?</a:t>
            </a:r>
            <a:endParaRPr lang="en-US" dirty="0"/>
          </a:p>
        </p:txBody>
      </p:sp>
      <p:sp>
        <p:nvSpPr>
          <p:cNvPr id="5" name="Oval 4"/>
          <p:cNvSpPr/>
          <p:nvPr/>
        </p:nvSpPr>
        <p:spPr>
          <a:xfrm>
            <a:off x="180774" y="4957342"/>
            <a:ext cx="3179806" cy="856735"/>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Teacher</a:t>
            </a:r>
            <a:r>
              <a:rPr lang="en-US" dirty="0" smtClean="0">
                <a:effectLst/>
              </a:rPr>
              <a:t>      </a:t>
            </a:r>
            <a:r>
              <a:rPr lang="en-US" dirty="0" smtClean="0"/>
              <a:t>Student formative feedback</a:t>
            </a:r>
            <a:endParaRPr lang="en-US" dirty="0"/>
          </a:p>
        </p:txBody>
      </p:sp>
      <p:cxnSp>
        <p:nvCxnSpPr>
          <p:cNvPr id="7" name="Straight Arrow Connector 6"/>
          <p:cNvCxnSpPr/>
          <p:nvPr/>
        </p:nvCxnSpPr>
        <p:spPr>
          <a:xfrm flipH="1">
            <a:off x="1642818" y="5269420"/>
            <a:ext cx="280207"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6260757" y="4772257"/>
            <a:ext cx="3179806" cy="882282"/>
          </a:xfrm>
          <a:prstGeom prst="ellipse">
            <a:avLst/>
          </a:prstGeom>
          <a:solidFill>
            <a:schemeClr val="accent5">
              <a:lumMod val="20000"/>
              <a:lumOff val="8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smtClean="0">
                <a:solidFill>
                  <a:srgbClr val="FF0000"/>
                </a:solidFill>
              </a:rPr>
              <a:t>Student</a:t>
            </a:r>
            <a:r>
              <a:rPr lang="en-US" sz="1600" dirty="0" smtClean="0">
                <a:solidFill>
                  <a:srgbClr val="FF0000"/>
                </a:solidFill>
                <a:effectLst/>
              </a:rPr>
              <a:t>      </a:t>
            </a:r>
            <a:r>
              <a:rPr lang="en-US" sz="1600" dirty="0" err="1" smtClean="0">
                <a:solidFill>
                  <a:srgbClr val="FF0000"/>
                </a:solidFill>
              </a:rPr>
              <a:t>Student</a:t>
            </a:r>
            <a:r>
              <a:rPr lang="en-US" sz="1600" dirty="0" smtClean="0">
                <a:solidFill>
                  <a:srgbClr val="FF0000"/>
                </a:solidFill>
              </a:rPr>
              <a:t> online discussion board</a:t>
            </a:r>
            <a:endParaRPr lang="en-US" sz="1600" dirty="0">
              <a:solidFill>
                <a:srgbClr val="FF0000"/>
              </a:solidFill>
            </a:endParaRPr>
          </a:p>
        </p:txBody>
      </p:sp>
      <p:cxnSp>
        <p:nvCxnSpPr>
          <p:cNvPr id="16" name="Straight Arrow Connector 15"/>
          <p:cNvCxnSpPr/>
          <p:nvPr/>
        </p:nvCxnSpPr>
        <p:spPr>
          <a:xfrm>
            <a:off x="7714735" y="4971872"/>
            <a:ext cx="238897"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3329278" y="3551676"/>
            <a:ext cx="2784390" cy="12205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Teacher Provides Course Materials &amp; Learning Objectives</a:t>
            </a:r>
            <a:endParaRPr lang="en-US" sz="1400" dirty="0"/>
          </a:p>
        </p:txBody>
      </p:sp>
      <p:cxnSp>
        <p:nvCxnSpPr>
          <p:cNvPr id="21" name="Straight Arrow Connector 20"/>
          <p:cNvCxnSpPr/>
          <p:nvPr/>
        </p:nvCxnSpPr>
        <p:spPr>
          <a:xfrm>
            <a:off x="3016199" y="5765430"/>
            <a:ext cx="548708" cy="32597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5920155" y="5654539"/>
            <a:ext cx="678353" cy="54374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2792627" y="4572000"/>
            <a:ext cx="536651" cy="34120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6113668" y="4483676"/>
            <a:ext cx="484840" cy="36457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3495839" y="5392000"/>
            <a:ext cx="261782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6356088" y="5917077"/>
            <a:ext cx="1647568" cy="2670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Assignments</a:t>
            </a:r>
            <a:endParaRPr lang="en-US" dirty="0"/>
          </a:p>
        </p:txBody>
      </p:sp>
      <p:sp>
        <p:nvSpPr>
          <p:cNvPr id="70" name="Rectangle 69"/>
          <p:cNvSpPr/>
          <p:nvPr/>
        </p:nvSpPr>
        <p:spPr>
          <a:xfrm>
            <a:off x="1535686" y="6050598"/>
            <a:ext cx="1647568" cy="2670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Assignments</a:t>
            </a:r>
            <a:endParaRPr lang="en-US" dirty="0"/>
          </a:p>
        </p:txBody>
      </p:sp>
      <p:sp>
        <p:nvSpPr>
          <p:cNvPr id="71" name="Rectangle 70"/>
          <p:cNvSpPr/>
          <p:nvPr/>
        </p:nvSpPr>
        <p:spPr>
          <a:xfrm>
            <a:off x="6598508" y="4155549"/>
            <a:ext cx="2559575" cy="416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Readings, study questions, cases, TED talks, etc.</a:t>
            </a:r>
            <a:endParaRPr lang="en-US" sz="1200" dirty="0"/>
          </a:p>
        </p:txBody>
      </p:sp>
      <p:sp>
        <p:nvSpPr>
          <p:cNvPr id="72" name="Rectangle 71"/>
          <p:cNvSpPr/>
          <p:nvPr/>
        </p:nvSpPr>
        <p:spPr>
          <a:xfrm>
            <a:off x="487223" y="4155549"/>
            <a:ext cx="2406599" cy="565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“Devil’s advocate” critical, analytical thinking questions</a:t>
            </a:r>
            <a:endParaRPr lang="en-US" sz="1200" b="1" dirty="0">
              <a:solidFill>
                <a:schemeClr val="bg1"/>
              </a:solidFill>
            </a:endParaRPr>
          </a:p>
        </p:txBody>
      </p:sp>
    </p:spTree>
    <p:extLst>
      <p:ext uri="{BB962C8B-B14F-4D97-AF65-F5344CB8AC3E}">
        <p14:creationId xmlns:p14="http://schemas.microsoft.com/office/powerpoint/2010/main" val="191970978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Summative Assessment</a:t>
            </a:r>
            <a:endParaRPr lang="en-US" dirty="0"/>
          </a:p>
        </p:txBody>
      </p:sp>
      <p:sp>
        <p:nvSpPr>
          <p:cNvPr id="3" name="Content Placeholder 2"/>
          <p:cNvSpPr>
            <a:spLocks noGrp="1"/>
          </p:cNvSpPr>
          <p:nvPr>
            <p:ph idx="1"/>
          </p:nvPr>
        </p:nvSpPr>
        <p:spPr>
          <a:xfrm>
            <a:off x="677334" y="1861751"/>
            <a:ext cx="8596668" cy="4179611"/>
          </a:xfrm>
        </p:spPr>
        <p:txBody>
          <a:bodyPr/>
          <a:lstStyle/>
          <a:p>
            <a:endParaRPr lang="en-US" dirty="0" smtClean="0"/>
          </a:p>
          <a:p>
            <a:r>
              <a:rPr lang="en-US" dirty="0" smtClean="0"/>
              <a:t>The final look at the student’s output and determination of whether or not work = learning objectives. If work          learning objectives, student receives appropriate grade and summative, descriptive feedback. </a:t>
            </a:r>
          </a:p>
          <a:p>
            <a:endParaRPr lang="en-US" dirty="0" smtClean="0"/>
          </a:p>
          <a:p>
            <a:r>
              <a:rPr lang="en-US" dirty="0" smtClean="0"/>
              <a:t>How can this be fairly accomplished?</a:t>
            </a:r>
          </a:p>
          <a:p>
            <a:pPr lvl="1"/>
            <a:r>
              <a:rPr lang="en-US" dirty="0" smtClean="0"/>
              <a:t>Establish clear learning objectives that are available to students before the course starts.</a:t>
            </a:r>
          </a:p>
          <a:p>
            <a:pPr lvl="1"/>
            <a:r>
              <a:rPr lang="en-US" dirty="0" smtClean="0"/>
              <a:t>Establish clear rubrics for final grading that are available to students before the course starts.</a:t>
            </a:r>
            <a:endParaRPr lang="en-US" dirty="0"/>
          </a:p>
        </p:txBody>
      </p:sp>
      <p:sp>
        <p:nvSpPr>
          <p:cNvPr id="4" name="Not Equal 3"/>
          <p:cNvSpPr/>
          <p:nvPr/>
        </p:nvSpPr>
        <p:spPr>
          <a:xfrm>
            <a:off x="4642035" y="2619632"/>
            <a:ext cx="667265" cy="255374"/>
          </a:xfrm>
          <a:prstGeom prst="mathNotEqual">
            <a:avLst>
              <a:gd name="adj1" fmla="val 23520"/>
              <a:gd name="adj2" fmla="val 4200000"/>
              <a:gd name="adj3" fmla="val 117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126264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a:xfrm>
            <a:off x="677334" y="1713471"/>
            <a:ext cx="8596668" cy="4327892"/>
          </a:xfrm>
        </p:spPr>
        <p:txBody>
          <a:bodyPr/>
          <a:lstStyle/>
          <a:p>
            <a:pPr marL="0" indent="0">
              <a:buNone/>
            </a:pPr>
            <a:r>
              <a:rPr lang="en-US" dirty="0" smtClean="0"/>
              <a:t>What is a learning objective? It’s what you assess.</a:t>
            </a:r>
          </a:p>
          <a:p>
            <a:pPr marL="0" indent="0">
              <a:buNone/>
            </a:pPr>
            <a:r>
              <a:rPr lang="en-US" dirty="0" smtClean="0"/>
              <a:t>What are some characteristics of a learning objective?</a:t>
            </a:r>
          </a:p>
          <a:p>
            <a:pPr marL="0" indent="0">
              <a:buNone/>
            </a:pPr>
            <a:r>
              <a:rPr lang="en-US" dirty="0"/>
              <a:t>	</a:t>
            </a:r>
            <a:r>
              <a:rPr lang="en-US" dirty="0" smtClean="0"/>
              <a:t>A learning objective is measureable. </a:t>
            </a:r>
          </a:p>
          <a:p>
            <a:pPr marL="0" indent="0">
              <a:buNone/>
            </a:pPr>
            <a:r>
              <a:rPr lang="en-US" dirty="0"/>
              <a:t>	</a:t>
            </a:r>
            <a:r>
              <a:rPr lang="en-US" dirty="0" smtClean="0"/>
              <a:t>You write objectives using active verbs (“understand” is not an active verb 	because you can’t directly measure it. Tell, analyze, explain, write about, list, 	demonstrate, etc. are all active verbs that can be measured. Use Bloom’s 	revised 	taxonomy </a:t>
            </a:r>
            <a:r>
              <a:rPr lang="en-US" sz="1400" dirty="0" smtClean="0">
                <a:hlinkClick r:id="rId2"/>
              </a:rPr>
              <a:t>http</a:t>
            </a:r>
            <a:r>
              <a:rPr lang="en-US" sz="1400" dirty="0">
                <a:hlinkClick r:id="rId2"/>
              </a:rPr>
              <a:t>://</a:t>
            </a:r>
            <a:r>
              <a:rPr lang="en-US" sz="1400" dirty="0" smtClean="0">
                <a:hlinkClick r:id="rId2"/>
              </a:rPr>
              <a:t>www.celt.iastate.edu/teaching-resources/effective-</a:t>
            </a:r>
            <a:r>
              <a:rPr lang="en-US" dirty="0" smtClean="0">
                <a:hlinkClick r:id="rId2"/>
              </a:rPr>
              <a:t>	</a:t>
            </a:r>
            <a:r>
              <a:rPr lang="en-US" sz="1400" dirty="0" smtClean="0">
                <a:solidFill>
                  <a:srgbClr val="92D050"/>
                </a:solidFill>
                <a:hlinkClick r:id="rId2"/>
              </a:rPr>
              <a:t>practice/revised-blooms-taxonomy/ </a:t>
            </a:r>
            <a:r>
              <a:rPr lang="en-US" dirty="0" smtClean="0"/>
              <a:t>) </a:t>
            </a:r>
          </a:p>
          <a:p>
            <a:pPr marL="0" indent="0">
              <a:buNone/>
            </a:pPr>
            <a:r>
              <a:rPr lang="en-US" dirty="0"/>
              <a:t>	</a:t>
            </a:r>
            <a:r>
              <a:rPr lang="en-US" dirty="0" smtClean="0"/>
              <a:t>You can think about your objectives by asking the question: What will a 	student be able to do as a result of taking this course? At the end of this 	course, the student will be able to…..</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1967729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4356</TotalTime>
  <Words>1886</Words>
  <Application>Microsoft Macintosh PowerPoint</Application>
  <PresentationFormat>Custom</PresentationFormat>
  <Paragraphs>186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Facet</vt:lpstr>
      <vt:lpstr>Best Practices for Assessing Online Learners</vt:lpstr>
      <vt:lpstr>Learning Objectives for This Session</vt:lpstr>
      <vt:lpstr>Summary: See the end in the beginning!</vt:lpstr>
      <vt:lpstr>Why do we assess? How do we assess?</vt:lpstr>
      <vt:lpstr>Types of Assessment</vt:lpstr>
      <vt:lpstr>Formative Assessment:       Ongoing feedback leads to ongoing learning</vt:lpstr>
      <vt:lpstr>Learning=Cycle of Comparisons</vt:lpstr>
      <vt:lpstr>Summative Assessment</vt:lpstr>
      <vt:lpstr>Learning Objectives</vt:lpstr>
      <vt:lpstr>Rubrics</vt:lpstr>
      <vt:lpstr>Prioritize Your Objectives</vt:lpstr>
      <vt:lpstr>Assign Points For Each Objective: Example: Points added up = 100</vt:lpstr>
      <vt:lpstr>Example of further break-down of points</vt:lpstr>
      <vt:lpstr>Assessing Written Assignments</vt:lpstr>
      <vt:lpstr>Assessing Written Assignments: Example</vt:lpstr>
      <vt:lpstr>Use the Online Platform as a Learning Tool</vt:lpstr>
      <vt:lpstr>Examples of Active Learning:  There are no points for passive learning</vt:lpstr>
      <vt:lpstr>Interact with Students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 for Assessing Online Learners</dc:title>
  <dc:creator>Marilyn London</dc:creator>
  <cp:lastModifiedBy>Erin Maney</cp:lastModifiedBy>
  <cp:revision>38</cp:revision>
  <dcterms:created xsi:type="dcterms:W3CDTF">2015-09-09T17:57:29Z</dcterms:created>
  <dcterms:modified xsi:type="dcterms:W3CDTF">2017-02-06T14:32:31Z</dcterms:modified>
</cp:coreProperties>
</file>